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71" r:id="rId7"/>
    <p:sldId id="277" r:id="rId8"/>
    <p:sldId id="276" r:id="rId9"/>
    <p:sldId id="262" r:id="rId10"/>
    <p:sldId id="272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5" r:id="rId19"/>
    <p:sldId id="274" r:id="rId20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Vidējs stils 1 - izcēlum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Vidējs stils 1 - izcēlum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1EBBBCC-DAD2-459C-BE2E-F6DE35CF9A28}" styleName="Tumšs stils 2 - izcēlums 3/izcēlum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40" autoAdjust="0"/>
    <p:restoredTop sz="94660"/>
  </p:normalViewPr>
  <p:slideViewPr>
    <p:cSldViewPr snapToGrid="0">
      <p:cViewPr>
        <p:scale>
          <a:sx n="110" d="100"/>
          <a:sy n="110" d="100"/>
        </p:scale>
        <p:origin x="90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5C8DF5B-D17E-4786-B1AF-D5E1B0AF5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39AF1EFE-C121-470C-825F-B78F25B6F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66C97A19-EDD3-44C6-8F48-8212FDEE4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B3C2B8E-1AE1-4929-B666-A80D27545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BC77263C-2796-4972-AB7B-6867F7E94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9931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63DC9F0-6448-4060-93BD-69E0B652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F635D60-93BA-4989-A03C-EE7F53365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67A9C5D4-A9FB-4C1F-8989-0E0E57684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D0125A29-00BF-44C1-93B8-D376C9FBB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C2523B5-11B3-4587-8776-3B6EE56E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5334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C4BD89C-6F8B-400D-BC41-C5E53140D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7CF6B5ED-D0A6-4E27-B8A8-E0B44A7E2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988D19C3-DB20-4ED6-AA54-2DC69F436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847616C2-A2BC-4758-A875-4FA383C79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2D33C2EB-C9DC-419C-8B5A-ED0F117D3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4026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ED4DF691-6C57-474A-966B-EF6DB821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4A4FA42-B117-4D54-8B18-4E4E5E1325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208D162F-3A45-4DAB-8947-6BDB2FF5B8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99227C3B-F96D-40E0-AF27-2F6D959AA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D9DA385E-78E9-4B2D-8C93-01BC99A6F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8A5DEEC8-C32B-4E80-B9DD-D2D80952A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4133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8377497-2649-4DFC-9617-B77C5882C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9FA699E5-505D-4696-B27A-F8B7F37B0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FB060EAD-44F6-4939-83B9-08DC25F0DB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AAD5AC27-D886-4A09-B589-C67462E2C0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B69EAFB2-E16D-469B-A3D8-C2221BA639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B3449A2A-E3EC-45C3-8C95-932DD3BF6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1641EA16-5E15-4E6E-8452-432FD181D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410091B3-C930-43CA-905C-67409A4F7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98856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C8499AC-4F6F-43BB-85FE-F7DB31F2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B1EAE5F9-619C-4ABE-B7AF-14FB3338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25E8876B-0285-4063-AC1A-0E278C68E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92F6D343-B28C-42F5-AAB1-6547FCF5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0373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3F5FEF37-3B68-4C9C-8CC7-1CD611CD0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F48E2D75-3D25-4872-81FE-DDC7EF41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B41AB763-E029-4565-B744-28F57494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535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6F8834E-F695-4C3F-B791-91C4199FC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B1CB5DC-303E-4DF7-9AB6-F3A0F1497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955D54E5-BA0F-477A-B9C5-C5AE89755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22BE90C0-1D77-4CF7-A927-7ED550B7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3D34465B-4EF2-4F89-BB04-CA882307E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E6B5B8A0-A587-42B2-8062-B10D1ED93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80039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DBDE2F0-17F7-4D73-8E50-00784262C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4588322E-D145-4974-936F-4F103145C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B8BB5C8D-D47C-477A-A47A-3A7E55C42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FD14F983-2681-4A66-8342-D653ACCF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E26BCE97-F564-459E-BB93-6CD33D968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C7DA6072-4AC3-4D17-B3F0-F02FCFB94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49796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F6DA523-BFCD-4782-A2F4-7FEBC7E6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708EBDC7-8D1E-4810-AC43-B0A4878C1B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7AAB3C2D-31F3-4164-81ED-96C33D8F9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99A3CD8-626C-43E6-800D-D5B022502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9277532-C992-4515-99A8-D4D1E5106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97022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4ADE820D-88F4-40F1-95CE-8E9845FB0E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6F8DF842-6817-42B7-B363-94EB806B5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1F33E7B4-2626-4443-8E0F-63342E2F5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2FBE8584-8E40-4FE0-AFB1-0124BFFFB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D6FA8468-264D-427B-93CA-6D347BDC5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98776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CDC0A6A5-E876-4D72-9451-1B3C1879B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61DD45A5-D65B-4C37-B8E4-0C47AC345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DA002775-C657-4D68-8490-201EA3CD27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7442D-DEA9-426A-BC38-481E471809AC}" type="datetimeFigureOut">
              <a:rPr lang="lv-LV" smtClean="0"/>
              <a:t>19.10.2026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68E25421-8AD3-498E-98E5-04F811B3B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94F309C-E2F0-446C-A8D3-1548A8588C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74E5A-48EF-404D-AB77-BC25A156E80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9000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rossinternets.lv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186F4-82B7-06B5-65A6-D0B5C9C0A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8" r="1" b="1"/>
          <a:stretch>
            <a:fillRect/>
          </a:stretch>
        </p:blipFill>
        <p:spPr>
          <a:xfrm>
            <a:off x="0" y="0"/>
            <a:ext cx="966964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6B2E52A4-ED40-4DE5-BF6C-3731B05FF5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3" y="1270211"/>
            <a:ext cx="3832051" cy="1485319"/>
          </a:xfrm>
          <a:noFill/>
        </p:spPr>
        <p:txBody>
          <a:bodyPr>
            <a:normAutofit/>
          </a:bodyPr>
          <a:lstStyle/>
          <a:p>
            <a:r>
              <a:rPr lang="lv-LV" sz="6600" b="1" dirty="0"/>
              <a:t>KRĀPŠANA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9DFB79C0-B5C8-48FE-A43A-FE3BFFFE6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6949" y="3444944"/>
            <a:ext cx="4688958" cy="2308097"/>
          </a:xfrm>
          <a:noFill/>
        </p:spPr>
        <p:txBody>
          <a:bodyPr>
            <a:normAutofit/>
          </a:bodyPr>
          <a:lstStyle/>
          <a:p>
            <a:r>
              <a:rPr lang="lv-LV" dirty="0"/>
              <a:t>VALSTS POLICIJAS</a:t>
            </a:r>
          </a:p>
          <a:p>
            <a:r>
              <a:rPr lang="lv-LV" dirty="0"/>
              <a:t>VIDZEMES REĢIONA PĀRVALDES</a:t>
            </a:r>
          </a:p>
          <a:p>
            <a:r>
              <a:rPr lang="lv-LV" dirty="0"/>
              <a:t>ZIEMEĻVIDZEMES IECIRKŅA</a:t>
            </a:r>
          </a:p>
          <a:p>
            <a:r>
              <a:rPr lang="lv-LV" dirty="0"/>
              <a:t>PREVENCIJAS GRUPA</a:t>
            </a:r>
          </a:p>
        </p:txBody>
      </p:sp>
    </p:spTree>
    <p:extLst>
      <p:ext uri="{BB962C8B-B14F-4D97-AF65-F5344CB8AC3E}">
        <p14:creationId xmlns:p14="http://schemas.microsoft.com/office/powerpoint/2010/main" val="1874152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7E68C5-0020-AA85-71C2-5BE8A0E4D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>
            <a:fillRect/>
          </a:stretch>
        </p:blipFill>
        <p:spPr>
          <a:xfrm>
            <a:off x="-949159" y="10"/>
            <a:ext cx="966964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430FD7B4-5149-4BC6-8A3C-E090443F6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5498" y="365125"/>
            <a:ext cx="5378301" cy="1899912"/>
          </a:xfrm>
        </p:spPr>
        <p:txBody>
          <a:bodyPr>
            <a:normAutofit/>
          </a:bodyPr>
          <a:lstStyle/>
          <a:p>
            <a:pPr algn="ctr"/>
            <a:r>
              <a:rPr lang="lv-LV" sz="5400" b="1" dirty="0"/>
              <a:t>Palīdzības tālrunis 112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E9E5320F-FADA-4B83-BD27-785538C92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8392" y="2370405"/>
            <a:ext cx="5155018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400" dirty="0"/>
              <a:t>Palīdzības tālrunis paredzēts tiem gadījumiem, kad Jums ir nepieciešama tūlītēja policijas palīdzība: </a:t>
            </a:r>
          </a:p>
          <a:p>
            <a:pPr marL="514350" indent="-514350">
              <a:buAutoNum type="arabicPeriod"/>
            </a:pPr>
            <a:r>
              <a:rPr lang="lv-LV" sz="2400" dirty="0"/>
              <a:t>ja notiek nopietns sabiedriskās kārtības apdraudējums;</a:t>
            </a:r>
          </a:p>
          <a:p>
            <a:pPr marL="514350" indent="-514350">
              <a:buAutoNum type="arabicPeriod"/>
            </a:pPr>
            <a:r>
              <a:rPr lang="lv-LV" sz="2400" dirty="0"/>
              <a:t> noziegums;</a:t>
            </a:r>
          </a:p>
          <a:p>
            <a:pPr marL="514350" indent="-514350">
              <a:buAutoNum type="arabicPeriod"/>
            </a:pPr>
            <a:r>
              <a:rPr lang="lv-LV" sz="2400" dirty="0"/>
              <a:t>ceļu satiksmes negadījums.</a:t>
            </a:r>
          </a:p>
          <a:p>
            <a:pPr marL="0" indent="0" algn="ctr">
              <a:buNone/>
            </a:pPr>
            <a:endParaRPr lang="lv-LV" sz="2400" dirty="0"/>
          </a:p>
          <a:p>
            <a:pPr marL="0" indent="0" algn="ctr">
              <a:buNone/>
            </a:pPr>
            <a:r>
              <a:rPr lang="lv-LV" sz="2400" dirty="0">
                <a:solidFill>
                  <a:srgbClr val="FF0000"/>
                </a:solidFill>
              </a:rPr>
              <a:t>! Ziņo par likumpārkāpumu !</a:t>
            </a:r>
          </a:p>
          <a:p>
            <a:pPr marL="0" indent="0">
              <a:buNone/>
            </a:pPr>
            <a:endParaRPr lang="lv-LV" sz="1900" dirty="0"/>
          </a:p>
        </p:txBody>
      </p:sp>
    </p:spTree>
    <p:extLst>
      <p:ext uri="{BB962C8B-B14F-4D97-AF65-F5344CB8AC3E}">
        <p14:creationId xmlns:p14="http://schemas.microsoft.com/office/powerpoint/2010/main" val="2387972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F02D42-20EA-6E75-BCA0-D5B85DF51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9" r="-1" b="-1"/>
          <a:stretch>
            <a:fillRect/>
          </a:stretch>
        </p:blipFill>
        <p:spPr>
          <a:xfrm>
            <a:off x="-226938" y="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45AFEC37-5F32-41AD-B9B4-C80A5BE27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730" y="0"/>
            <a:ext cx="4389473" cy="2073651"/>
          </a:xfrm>
        </p:spPr>
        <p:txBody>
          <a:bodyPr>
            <a:normAutofit/>
          </a:bodyPr>
          <a:lstStyle/>
          <a:p>
            <a:pPr algn="ctr"/>
            <a:r>
              <a:rPr lang="lv-LV" sz="5400" b="1" dirty="0"/>
              <a:t>Ko darīt zvana laikā? 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D8415D6A-BA2D-44D1-A8BC-4488E8E69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2428" y="2073651"/>
            <a:ext cx="5135525" cy="43803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2000" dirty="0"/>
              <a:t>pastāsti – </a:t>
            </a:r>
            <a:r>
              <a:rPr lang="lv-LV" sz="2000" b="1" dirty="0"/>
              <a:t>kas noticis;</a:t>
            </a:r>
          </a:p>
          <a:p>
            <a:pPr marL="0" indent="0" algn="ctr">
              <a:buNone/>
            </a:pPr>
            <a:r>
              <a:rPr lang="lv-LV" sz="2000" dirty="0"/>
              <a:t>pastāsti – </a:t>
            </a:r>
            <a:r>
              <a:rPr lang="lv-LV" sz="2000" b="1" dirty="0"/>
              <a:t>kur noticis;</a:t>
            </a:r>
          </a:p>
          <a:p>
            <a:pPr marL="0" indent="0" algn="ctr">
              <a:buNone/>
            </a:pPr>
            <a:r>
              <a:rPr lang="lv-LV" sz="2000" dirty="0"/>
              <a:t>pastāsti – </a:t>
            </a:r>
            <a:r>
              <a:rPr lang="lv-LV" sz="2000" b="1" dirty="0"/>
              <a:t>kāds ir jūsu vārds un uzvārds;</a:t>
            </a:r>
          </a:p>
          <a:p>
            <a:pPr marL="0" indent="0" algn="ctr">
              <a:buNone/>
            </a:pPr>
            <a:r>
              <a:rPr lang="lv-LV" sz="2000" dirty="0"/>
              <a:t>atbildi uz dispečera papildus jautājumiem;</a:t>
            </a:r>
          </a:p>
          <a:p>
            <a:pPr marL="0" indent="0" algn="ctr">
              <a:buNone/>
            </a:pPr>
            <a:r>
              <a:rPr lang="lv-LV" sz="2000" dirty="0"/>
              <a:t>runā skaidri;</a:t>
            </a:r>
          </a:p>
          <a:p>
            <a:pPr marL="0" indent="0" algn="ctr">
              <a:buNone/>
            </a:pPr>
            <a:r>
              <a:rPr lang="lv-LV" sz="2000" dirty="0"/>
              <a:t>nepārtrauc sarunu pirms to izdara dispečers;</a:t>
            </a:r>
          </a:p>
          <a:p>
            <a:pPr marL="0" indent="0">
              <a:buNone/>
            </a:pPr>
            <a:endParaRPr lang="lv-LV" sz="1600" dirty="0"/>
          </a:p>
          <a:p>
            <a:pPr marL="0" indent="0">
              <a:buNone/>
            </a:pPr>
            <a:r>
              <a:rPr lang="lv-LV" sz="2200" dirty="0">
                <a:solidFill>
                  <a:srgbClr val="FF0000"/>
                </a:solidFill>
              </a:rPr>
              <a:t>Atceries</a:t>
            </a:r>
            <a:r>
              <a:rPr lang="lv-LV" sz="2200" dirty="0"/>
              <a:t> notikušā detaļas – cilvēku izskatu, transportlīdzekļu markas, krāsas, došanās virzienu un citu noderīgu informāciju.</a:t>
            </a:r>
          </a:p>
          <a:p>
            <a:pPr marL="0" indent="0">
              <a:buNone/>
            </a:pPr>
            <a:endParaRPr lang="lv-LV" sz="1600" dirty="0"/>
          </a:p>
        </p:txBody>
      </p:sp>
    </p:spTree>
    <p:extLst>
      <p:ext uri="{BB962C8B-B14F-4D97-AF65-F5344CB8AC3E}">
        <p14:creationId xmlns:p14="http://schemas.microsoft.com/office/powerpoint/2010/main" val="2909098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D5CD1A-FC5B-4F6B-C4DB-B8013644C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3" r="14756" b="1"/>
          <a:stretch>
            <a:fillRect/>
          </a:stretch>
        </p:blipFill>
        <p:spPr>
          <a:xfrm>
            <a:off x="-1168399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E48E3E6E-5D4D-420D-9FCD-3172A16D8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4800" y="317500"/>
            <a:ext cx="5257799" cy="1922137"/>
          </a:xfrm>
        </p:spPr>
        <p:txBody>
          <a:bodyPr>
            <a:normAutofit/>
          </a:bodyPr>
          <a:lstStyle/>
          <a:p>
            <a:pPr algn="ctr"/>
            <a:r>
              <a:rPr lang="lv-LV" sz="6600" dirty="0"/>
              <a:t>Krāpšana – </a:t>
            </a:r>
            <a:r>
              <a:rPr lang="lv-LV" sz="6600" b="1" dirty="0"/>
              <a:t>telefona zvani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D18E5873-29CE-4DAF-ABB0-E70B4FE6B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5321" y="2557127"/>
            <a:ext cx="4527697" cy="374276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lv-LV" sz="3200" dirty="0"/>
              <a:t>Uzdodas par bankas vai uzraudzības iestāžu pārstāvjiem;</a:t>
            </a:r>
          </a:p>
          <a:p>
            <a:pPr marL="0" indent="0">
              <a:buNone/>
            </a:pPr>
            <a:r>
              <a:rPr lang="lv-LV" sz="3200" dirty="0"/>
              <a:t>- Rada spriedzi;</a:t>
            </a:r>
          </a:p>
          <a:p>
            <a:pPr marL="0" indent="0">
              <a:buNone/>
            </a:pPr>
            <a:r>
              <a:rPr lang="lv-LV" sz="3200" dirty="0"/>
              <a:t>- Ir sagatavojuši krāpniecisko darbību instrukciju un liek ievadīt </a:t>
            </a:r>
            <a:r>
              <a:rPr lang="lv-LV" sz="3200" dirty="0" err="1"/>
              <a:t>Smart</a:t>
            </a:r>
            <a:r>
              <a:rPr lang="lv-LV" sz="3200" dirty="0"/>
              <a:t>-ID kodu. </a:t>
            </a:r>
          </a:p>
        </p:txBody>
      </p:sp>
    </p:spTree>
    <p:extLst>
      <p:ext uri="{BB962C8B-B14F-4D97-AF65-F5344CB8AC3E}">
        <p14:creationId xmlns:p14="http://schemas.microsoft.com/office/powerpoint/2010/main" val="1464620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F4B54D-027F-34E6-D3FA-2C410C2A2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3" r="14756" b="1"/>
          <a:stretch>
            <a:fillRect/>
          </a:stretch>
        </p:blipFill>
        <p:spPr>
          <a:xfrm>
            <a:off x="-1244599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4A659301-5C74-4CA6-98B6-AF036691A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048" y="354492"/>
            <a:ext cx="5739808" cy="1899912"/>
          </a:xfrm>
        </p:spPr>
        <p:txBody>
          <a:bodyPr>
            <a:normAutofit fontScale="90000"/>
          </a:bodyPr>
          <a:lstStyle/>
          <a:p>
            <a:pPr algn="ctr"/>
            <a:r>
              <a:rPr lang="lv-LV" sz="5400" dirty="0"/>
              <a:t>Kā atpazīt krāpniekus </a:t>
            </a:r>
            <a:br>
              <a:rPr lang="lv-LV" sz="5400" dirty="0"/>
            </a:br>
            <a:r>
              <a:rPr lang="lv-LV" sz="5400" dirty="0"/>
              <a:t>– </a:t>
            </a:r>
            <a:r>
              <a:rPr lang="lv-LV" sz="5400" b="1" dirty="0"/>
              <a:t>zvanītājus</a:t>
            </a:r>
            <a:r>
              <a:rPr lang="lv-LV" sz="5400" dirty="0"/>
              <a:t>?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316987E3-CBDB-4AE7-9196-F4570AE10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4326" y="2428133"/>
            <a:ext cx="5133751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/>
              <a:t>- Uzstājīgi pieprasa identificēties ar bankas piekļuves datiem;</a:t>
            </a:r>
          </a:p>
          <a:p>
            <a:pPr marL="0" indent="0">
              <a:buNone/>
            </a:pPr>
            <a:r>
              <a:rPr lang="lv-LV" dirty="0"/>
              <a:t>- Meklē cilvēka «vājās vietas»;</a:t>
            </a:r>
          </a:p>
          <a:p>
            <a:pPr marL="0" indent="0">
              <a:buNone/>
            </a:pPr>
            <a:r>
              <a:rPr lang="lv-LV" dirty="0"/>
              <a:t>- Izsaka aizdomīgus piedāvājumus;</a:t>
            </a:r>
          </a:p>
          <a:p>
            <a:pPr marL="0" indent="0">
              <a:buNone/>
            </a:pPr>
            <a:r>
              <a:rPr lang="lv-LV" dirty="0"/>
              <a:t>- Elektroniski vilto tālruņa numurus;</a:t>
            </a:r>
          </a:p>
          <a:p>
            <a:pPr marL="0" indent="0">
              <a:buNone/>
            </a:pPr>
            <a:r>
              <a:rPr lang="lv-LV" dirty="0"/>
              <a:t>- Biežāk runā krievu valodā.</a:t>
            </a:r>
          </a:p>
        </p:txBody>
      </p:sp>
    </p:spTree>
    <p:extLst>
      <p:ext uri="{BB962C8B-B14F-4D97-AF65-F5344CB8AC3E}">
        <p14:creationId xmlns:p14="http://schemas.microsoft.com/office/powerpoint/2010/main" val="1340193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88D16E-2D4C-6A40-6B06-A132746A5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8" r="1" b="1"/>
          <a:stretch>
            <a:fillRect/>
          </a:stretch>
        </p:blipFill>
        <p:spPr>
          <a:xfrm>
            <a:off x="2696792" y="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E9A39327-2F54-481A-9D18-88A5B1BB7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483" y="354615"/>
            <a:ext cx="4469524" cy="1899912"/>
          </a:xfrm>
        </p:spPr>
        <p:txBody>
          <a:bodyPr>
            <a:normAutofit/>
          </a:bodyPr>
          <a:lstStyle/>
          <a:p>
            <a:r>
              <a:rPr lang="lv-LV" sz="4800" b="1" dirty="0"/>
              <a:t>Kā rīkoties, ja tev zvana krāpnieks?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523321CB-0AA7-49F5-BE3D-8FF74D180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841" y="2423691"/>
            <a:ext cx="4248807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400" dirty="0"/>
              <a:t>- Neiesaisties diskusijās ar personām, kuras neesi identificējis;</a:t>
            </a:r>
          </a:p>
          <a:p>
            <a:pPr marL="0" indent="0">
              <a:buNone/>
            </a:pPr>
            <a:r>
              <a:rPr lang="lv-LV" sz="2400" dirty="0"/>
              <a:t>- Neizpaud savus bankas piekļuves datus, paroles un citus piekļuves datus;</a:t>
            </a:r>
          </a:p>
          <a:p>
            <a:pPr marL="0" indent="0">
              <a:buNone/>
            </a:pPr>
            <a:r>
              <a:rPr lang="lv-LV" sz="2400" dirty="0"/>
              <a:t>- Policijas, bankas, citu iestāžu darbinieki nezvanīs saviem klientiem, lai uzzinātu norēķinu kartes datus. </a:t>
            </a:r>
          </a:p>
        </p:txBody>
      </p:sp>
    </p:spTree>
    <p:extLst>
      <p:ext uri="{BB962C8B-B14F-4D97-AF65-F5344CB8AC3E}">
        <p14:creationId xmlns:p14="http://schemas.microsoft.com/office/powerpoint/2010/main" val="2447642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aruna ar VSAA 2">
            <a:hlinkClick r:id="" action="ppaction://media"/>
            <a:extLst>
              <a:ext uri="{FF2B5EF4-FFF2-40B4-BE49-F238E27FC236}">
                <a16:creationId xmlns:a16="http://schemas.microsoft.com/office/drawing/2014/main" id="{2CCEFE73-E7CC-41CB-99D2-E806E5213A4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9987" y="9972"/>
            <a:ext cx="3879967" cy="6848028"/>
          </a:xfrm>
        </p:spPr>
      </p:pic>
      <p:sp>
        <p:nvSpPr>
          <p:cNvPr id="6" name="Taisnstūris 5">
            <a:extLst>
              <a:ext uri="{FF2B5EF4-FFF2-40B4-BE49-F238E27FC236}">
                <a16:creationId xmlns:a16="http://schemas.microsoft.com/office/drawing/2014/main" id="{D957393F-8AF4-4FD2-8E0B-D5AD07DC0CDD}"/>
              </a:ext>
            </a:extLst>
          </p:cNvPr>
          <p:cNvSpPr/>
          <p:nvPr/>
        </p:nvSpPr>
        <p:spPr>
          <a:xfrm>
            <a:off x="4339987" y="9972"/>
            <a:ext cx="3879967" cy="616440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8871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5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3A855B-B953-06D6-270E-D61E86EAA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BFDEB382-A47E-9497-555F-E99D74612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8E93F1D-8DE6-0338-C922-A26621D44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1" r="1" b="27462"/>
          <a:stretch>
            <a:fillRect/>
          </a:stretch>
        </p:blipFill>
        <p:spPr>
          <a:xfrm>
            <a:off x="-519142" y="10"/>
            <a:ext cx="9669642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E0D96F0B-FDE3-7A3D-66C9-79A6BDF17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7E9A2B14-CCB7-4718-5FF4-F999F7AF8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779" y="151414"/>
            <a:ext cx="5307724" cy="1899912"/>
          </a:xfrm>
        </p:spPr>
        <p:txBody>
          <a:bodyPr>
            <a:normAutofit/>
          </a:bodyPr>
          <a:lstStyle/>
          <a:p>
            <a:pPr algn="ctr"/>
            <a:r>
              <a:rPr lang="lv-LV" sz="6000" dirty="0"/>
              <a:t>Krāpšana – </a:t>
            </a:r>
            <a:br>
              <a:rPr lang="lv-LV" sz="6000" dirty="0"/>
            </a:br>
            <a:r>
              <a:rPr lang="lv-LV" sz="6000" b="1" dirty="0"/>
              <a:t>e-pasti, īsziņas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CE40A610-12BD-62C7-85F7-FAB7D3F0E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0250" y="2396101"/>
            <a:ext cx="477519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/>
              <a:t>- Uzdodas par labi atpazīstamu banku un citu pakalpojumu sniedzēju pārstāvjiem;</a:t>
            </a:r>
          </a:p>
          <a:p>
            <a:pPr marL="0" indent="0">
              <a:buNone/>
            </a:pPr>
            <a:r>
              <a:rPr lang="lv-LV" dirty="0"/>
              <a:t>- Nosūta rēķinu par pakalpojumu, atpazīstamu zīmolu vai ar ļoti līdzīgu uzņēmuma nosaukumu, kurā maksājums ir jāveic uz krāpnieku kontu.</a:t>
            </a:r>
          </a:p>
        </p:txBody>
      </p:sp>
    </p:spTree>
    <p:extLst>
      <p:ext uri="{BB962C8B-B14F-4D97-AF65-F5344CB8AC3E}">
        <p14:creationId xmlns:p14="http://schemas.microsoft.com/office/powerpoint/2010/main" val="1379821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63E4869-8C9D-7B51-61A5-69799486A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1" r="1" b="27462"/>
          <a:stretch>
            <a:fillRect/>
          </a:stretch>
        </p:blipFill>
        <p:spPr>
          <a:xfrm>
            <a:off x="-519142" y="10"/>
            <a:ext cx="9669642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ABD3EA31-4395-4694-BB18-F88A6EE9F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8966" y="151414"/>
            <a:ext cx="5906813" cy="1899912"/>
          </a:xfrm>
        </p:spPr>
        <p:txBody>
          <a:bodyPr>
            <a:noAutofit/>
          </a:bodyPr>
          <a:lstStyle/>
          <a:p>
            <a:pPr algn="ctr"/>
            <a:r>
              <a:rPr lang="lv-LV" sz="4800" dirty="0"/>
              <a:t>Kā atpazīt krāpnieku sūtītus </a:t>
            </a:r>
            <a:r>
              <a:rPr lang="lv-LV" sz="4800" b="1" dirty="0"/>
              <a:t>e-pastus</a:t>
            </a:r>
            <a:r>
              <a:rPr lang="lv-LV" sz="4800" dirty="0"/>
              <a:t> un </a:t>
            </a:r>
            <a:r>
              <a:rPr lang="lv-LV" sz="4800" b="1" dirty="0"/>
              <a:t>SMS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BBE95A6-0581-40C6-805E-7FBA98E28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0250" y="2396100"/>
            <a:ext cx="4775199" cy="431048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v-LV" sz="3200" dirty="0"/>
              <a:t>- Viltota adrese;</a:t>
            </a:r>
          </a:p>
          <a:p>
            <a:pPr marL="0" indent="0">
              <a:buNone/>
            </a:pPr>
            <a:r>
              <a:rPr lang="lv-LV" sz="3200" dirty="0"/>
              <a:t>- Neuzticama interneta saite;</a:t>
            </a:r>
          </a:p>
          <a:p>
            <a:pPr marL="0" indent="0">
              <a:buNone/>
            </a:pPr>
            <a:r>
              <a:rPr lang="lv-LV" sz="3200" dirty="0"/>
              <a:t>- Uzstājīgi pieprasa bankas piekļuvi un </a:t>
            </a:r>
            <a:r>
              <a:rPr lang="lv-LV" sz="3200" dirty="0" err="1"/>
              <a:t>Smart</a:t>
            </a:r>
            <a:r>
              <a:rPr lang="lv-LV" sz="3200" dirty="0"/>
              <a:t> - ID kodus;</a:t>
            </a:r>
          </a:p>
          <a:p>
            <a:pPr marL="0" indent="0">
              <a:buNone/>
            </a:pPr>
            <a:r>
              <a:rPr lang="lv-LV" sz="3200" dirty="0"/>
              <a:t>- Izsaka aizdomīgus piedāvājumus par lielām peļņas iespējām īsā laikā;</a:t>
            </a:r>
          </a:p>
          <a:p>
            <a:pPr marL="0" indent="0">
              <a:buNone/>
            </a:pPr>
            <a:r>
              <a:rPr lang="lv-LV" sz="3200" dirty="0"/>
              <a:t>- Neveikla, kļūdaina valoda;</a:t>
            </a:r>
          </a:p>
        </p:txBody>
      </p:sp>
    </p:spTree>
    <p:extLst>
      <p:ext uri="{BB962C8B-B14F-4D97-AF65-F5344CB8AC3E}">
        <p14:creationId xmlns:p14="http://schemas.microsoft.com/office/powerpoint/2010/main" val="3684927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F7847E-D1E2-DF28-B3C2-601B4C580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/>
          <a:stretch>
            <a:fillRect/>
          </a:stretch>
        </p:blipFill>
        <p:spPr>
          <a:xfrm>
            <a:off x="-1011134" y="-3810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C1C6903B-03A8-4B58-B633-99E14997A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6053" y="267145"/>
            <a:ext cx="4753302" cy="1899912"/>
          </a:xfrm>
        </p:spPr>
        <p:txBody>
          <a:bodyPr>
            <a:normAutofit fontScale="90000"/>
          </a:bodyPr>
          <a:lstStyle/>
          <a:p>
            <a:r>
              <a:rPr lang="lv-LV" b="1" dirty="0"/>
              <a:t>Kā rīkoties, ja saņem e-pastu no krāpnieka?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5BD4C521-0440-4062-879E-E96D2530F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021" y="2229102"/>
            <a:ext cx="4406936" cy="45287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v-LV" sz="2400" dirty="0"/>
              <a:t>-</a:t>
            </a:r>
            <a:r>
              <a:rPr lang="lv-LV" dirty="0"/>
              <a:t> Pārbaudi, vai sūtītāja e-pasta adresē ir norādīta pareiza mājaslapas adrese;</a:t>
            </a:r>
          </a:p>
          <a:p>
            <a:pPr marL="0" indent="0">
              <a:buNone/>
            </a:pPr>
            <a:r>
              <a:rPr lang="lv-LV" dirty="0"/>
              <a:t>- Ja e-pasts satur pielikumu, pirms neparedzētu failu atvēršanas sazinies ar sūtītāju;</a:t>
            </a:r>
          </a:p>
          <a:p>
            <a:pPr marL="0" indent="0">
              <a:buNone/>
            </a:pPr>
            <a:r>
              <a:rPr lang="lv-LV" dirty="0"/>
              <a:t>- Ja e-pastā saņem ziņu par iegūtu laimestu loterijā, bet nevari atcerēties, ka esi tādā piedalījies, nekavējoties izdzēs to.</a:t>
            </a:r>
          </a:p>
        </p:txBody>
      </p:sp>
    </p:spTree>
    <p:extLst>
      <p:ext uri="{BB962C8B-B14F-4D97-AF65-F5344CB8AC3E}">
        <p14:creationId xmlns:p14="http://schemas.microsoft.com/office/powerpoint/2010/main" val="1177805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4EFC4A5-ABCC-4BF6-9AAC-48F753D1D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/>
              <a:t>         Piemēri:</a:t>
            </a:r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0FB7E52D-3873-4153-B36D-CD839FD09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4171"/>
            <a:ext cx="6244856" cy="5463829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E5DC8309-C172-4185-BDD0-0A60E8F52E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" t="5325" r="2350" b="2856"/>
          <a:stretch/>
        </p:blipFill>
        <p:spPr>
          <a:xfrm>
            <a:off x="6994156" y="1416506"/>
            <a:ext cx="5197844" cy="544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52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3B0907C-55D8-484A-BC2C-4D06D3AE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/>
              <a:t>Piemēri:</a:t>
            </a:r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1DF1007F-D5B5-4353-B3FD-8E3257796F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r="1625" b="32191"/>
          <a:stretch/>
        </p:blipFill>
        <p:spPr>
          <a:xfrm>
            <a:off x="838200" y="1486706"/>
            <a:ext cx="4949770" cy="5371294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0D5E0B87-C290-4473-8763-85AAB6907B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" t="12953" r="1637"/>
          <a:stretch/>
        </p:blipFill>
        <p:spPr>
          <a:xfrm>
            <a:off x="6184900" y="1486706"/>
            <a:ext cx="4807131" cy="537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40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56CD10-2A2C-D14C-D9A7-D4A71264A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>
            <a:fillRect/>
          </a:stretch>
        </p:blipFill>
        <p:spPr>
          <a:xfrm>
            <a:off x="-393699" y="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C0240C5B-EAFC-4243-8982-4F9B20B5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267145"/>
            <a:ext cx="4648637" cy="1899912"/>
          </a:xfrm>
        </p:spPr>
        <p:txBody>
          <a:bodyPr>
            <a:normAutofit fontScale="90000"/>
          </a:bodyPr>
          <a:lstStyle/>
          <a:p>
            <a:pPr algn="ctr"/>
            <a:r>
              <a:rPr lang="lv-LV" b="1" dirty="0"/>
              <a:t>Krāpšana - investīciju piedāvājumi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7C74808-32B1-440B-A813-FB9AF298F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3555" y="2434202"/>
            <a:ext cx="4481714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400" dirty="0"/>
              <a:t>- Uzdodas par investīciju brokeriem vai bankas darbiniekiem;</a:t>
            </a:r>
          </a:p>
          <a:p>
            <a:pPr marL="0" indent="0">
              <a:buNone/>
            </a:pPr>
            <a:r>
              <a:rPr lang="lv-LV" sz="2400" dirty="0"/>
              <a:t>- Aicina instalēt programmatūru, lai piekļūtu Jūsu iekārtām un </a:t>
            </a:r>
            <a:r>
              <a:rPr lang="lv-LV" sz="2400" dirty="0" err="1"/>
              <a:t>itkā</a:t>
            </a:r>
            <a:r>
              <a:rPr lang="lv-LV" sz="2400" dirty="0"/>
              <a:t> veiktu ieguldījumus;</a:t>
            </a:r>
          </a:p>
          <a:p>
            <a:pPr marL="0" indent="0">
              <a:buNone/>
            </a:pPr>
            <a:r>
              <a:rPr lang="lv-LV" sz="2400" dirty="0"/>
              <a:t>- Veido tīmekļa vietnes, kurās upuris var sekot līdzi «augošajai peļņai».</a:t>
            </a:r>
          </a:p>
        </p:txBody>
      </p:sp>
    </p:spTree>
    <p:extLst>
      <p:ext uri="{BB962C8B-B14F-4D97-AF65-F5344CB8AC3E}">
        <p14:creationId xmlns:p14="http://schemas.microsoft.com/office/powerpoint/2010/main" val="1718778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1B4EB5-192B-DC63-67D5-82659CB80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37"/>
          <a:stretch>
            <a:fillRect/>
          </a:stretch>
        </p:blipFill>
        <p:spPr>
          <a:xfrm>
            <a:off x="-800099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233A71C7-5CA1-4032-859D-55F288B9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5541" y="375635"/>
            <a:ext cx="4648199" cy="1899912"/>
          </a:xfrm>
        </p:spPr>
        <p:txBody>
          <a:bodyPr>
            <a:normAutofit/>
          </a:bodyPr>
          <a:lstStyle/>
          <a:p>
            <a:pPr algn="ctr"/>
            <a:r>
              <a:rPr lang="lv-LV" b="1" dirty="0"/>
              <a:t>Kā atpazīt investīciju krāpniekus?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FA1B7955-88FC-4BC1-B6D1-8C8C60386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022" y="2274028"/>
            <a:ext cx="4741601" cy="42083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v-LV" sz="2600" dirty="0"/>
              <a:t>- Pieprasa identificēties ar bankas paroli, </a:t>
            </a:r>
            <a:r>
              <a:rPr lang="lv-LV" sz="2600" dirty="0" err="1"/>
              <a:t>Smart</a:t>
            </a:r>
            <a:r>
              <a:rPr lang="lv-LV" sz="2600" dirty="0"/>
              <a:t> - ID kodus;</a:t>
            </a:r>
          </a:p>
          <a:p>
            <a:pPr marL="0" indent="0">
              <a:buNone/>
            </a:pPr>
            <a:r>
              <a:rPr lang="lv-LV" sz="2600" dirty="0"/>
              <a:t>- Liek instalēt programmatūru, ar kuru iegūst piekļuvi tavai ierīcei;</a:t>
            </a:r>
          </a:p>
          <a:p>
            <a:pPr marL="0" indent="0">
              <a:buNone/>
            </a:pPr>
            <a:r>
              <a:rPr lang="lv-LV" sz="2600" dirty="0"/>
              <a:t>- Maldīgi atspoguļo peļņas pieaugumu;</a:t>
            </a:r>
          </a:p>
          <a:p>
            <a:pPr marL="0" indent="0">
              <a:buNone/>
            </a:pPr>
            <a:r>
              <a:rPr lang="lv-LV" sz="2600" dirty="0"/>
              <a:t>- Sola milzu peļņu;</a:t>
            </a:r>
          </a:p>
          <a:p>
            <a:pPr marL="0" indent="0">
              <a:buNone/>
            </a:pPr>
            <a:r>
              <a:rPr lang="lv-LV" sz="2600" dirty="0"/>
              <a:t>- Briedē un steidzina izmantojot psiholoģiskus paņēmienus;</a:t>
            </a:r>
          </a:p>
          <a:p>
            <a:pPr marL="0" indent="0">
              <a:buNone/>
            </a:pPr>
            <a:r>
              <a:rPr lang="lv-LV" sz="2600" dirty="0"/>
              <a:t>- Darbojas nelegāli;</a:t>
            </a:r>
          </a:p>
          <a:p>
            <a:pPr marL="0" indent="0">
              <a:buNone/>
            </a:pPr>
            <a:r>
              <a:rPr lang="lv-LV" sz="2600" dirty="0"/>
              <a:t>- Visbiežāk runā krievu valodā.</a:t>
            </a:r>
          </a:p>
          <a:p>
            <a:endParaRPr lang="lv-LV" sz="1900" dirty="0"/>
          </a:p>
        </p:txBody>
      </p:sp>
    </p:spTree>
    <p:extLst>
      <p:ext uri="{BB962C8B-B14F-4D97-AF65-F5344CB8AC3E}">
        <p14:creationId xmlns:p14="http://schemas.microsoft.com/office/powerpoint/2010/main" val="4164814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D29F3FE-0008-40BE-AA22-723A9AF25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b="1" dirty="0"/>
              <a:t>Krāpšanas veidi:</a:t>
            </a:r>
          </a:p>
        </p:txBody>
      </p:sp>
      <p:graphicFrame>
        <p:nvGraphicFramePr>
          <p:cNvPr id="7" name="Tabula 7">
            <a:extLst>
              <a:ext uri="{FF2B5EF4-FFF2-40B4-BE49-F238E27FC236}">
                <a16:creationId xmlns:a16="http://schemas.microsoft.com/office/drawing/2014/main" id="{5BCCC0C3-0BA0-43D4-BD32-DDD406E9F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755881"/>
              </p:ext>
            </p:extLst>
          </p:nvPr>
        </p:nvGraphicFramePr>
        <p:xfrm>
          <a:off x="664218" y="1953232"/>
          <a:ext cx="3760502" cy="453964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60502">
                  <a:extLst>
                    <a:ext uri="{9D8B030D-6E8A-4147-A177-3AD203B41FA5}">
                      <a16:colId xmlns:a16="http://schemas.microsoft.com/office/drawing/2014/main" val="1318003540"/>
                    </a:ext>
                  </a:extLst>
                </a:gridCol>
              </a:tblGrid>
              <a:tr h="5743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b="1" dirty="0"/>
                        <a:t>Tirdzniecības krāpšana: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460337"/>
                  </a:ext>
                </a:extLst>
              </a:tr>
              <a:tr h="9913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/>
                        <a:t>Tiešsaistes iepirkšanās krāpšana</a:t>
                      </a:r>
                    </a:p>
                    <a:p>
                      <a:pPr algn="ctr"/>
                      <a:endParaRPr lang="lv-LV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353123"/>
                  </a:ext>
                </a:extLst>
              </a:tr>
              <a:tr h="9913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/>
                        <a:t>Slēpti abonementu līgumi</a:t>
                      </a:r>
                    </a:p>
                    <a:p>
                      <a:pPr algn="ctr"/>
                      <a:endParaRPr lang="lv-LV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78725"/>
                  </a:ext>
                </a:extLst>
              </a:tr>
              <a:tr h="9913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/>
                        <a:t>Viltus interneta veikali</a:t>
                      </a:r>
                    </a:p>
                    <a:p>
                      <a:pPr algn="ctr"/>
                      <a:endParaRPr lang="lv-LV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55982"/>
                  </a:ext>
                </a:extLst>
              </a:tr>
              <a:tr h="9913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/>
                        <a:t>Lauksaimnieku apkrāpšana</a:t>
                      </a:r>
                    </a:p>
                    <a:p>
                      <a:pPr algn="ctr"/>
                      <a:endParaRPr lang="lv-LV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428031"/>
                  </a:ext>
                </a:extLst>
              </a:tr>
            </a:tbl>
          </a:graphicData>
        </a:graphic>
      </p:graphicFrame>
      <p:graphicFrame>
        <p:nvGraphicFramePr>
          <p:cNvPr id="8" name="Tabula 8">
            <a:extLst>
              <a:ext uri="{FF2B5EF4-FFF2-40B4-BE49-F238E27FC236}">
                <a16:creationId xmlns:a16="http://schemas.microsoft.com/office/drawing/2014/main" id="{C0460A0F-7431-458C-9505-22D38C186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312191"/>
              </p:ext>
            </p:extLst>
          </p:nvPr>
        </p:nvGraphicFramePr>
        <p:xfrm>
          <a:off x="4754329" y="1953233"/>
          <a:ext cx="7100973" cy="4539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00973">
                  <a:extLst>
                    <a:ext uri="{9D8B030D-6E8A-4147-A177-3AD203B41FA5}">
                      <a16:colId xmlns:a16="http://schemas.microsoft.com/office/drawing/2014/main" val="514509361"/>
                    </a:ext>
                  </a:extLst>
                </a:gridCol>
              </a:tblGrid>
              <a:tr h="475379"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chemeClr val="tx1"/>
                          </a:solidFill>
                        </a:rPr>
                        <a:t>Sociālajos medijos: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162460"/>
                  </a:ext>
                </a:extLst>
              </a:tr>
              <a:tr h="580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/>
                        <a:t>Sociālo kontu uzlaušana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124876"/>
                  </a:ext>
                </a:extLst>
              </a:tr>
              <a:tr h="580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/>
                        <a:t>Viltus lapu veidošana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548722"/>
                  </a:ext>
                </a:extLst>
              </a:tr>
              <a:tr h="580609">
                <a:tc>
                  <a:txBody>
                    <a:bodyPr/>
                    <a:lstStyle/>
                    <a:p>
                      <a:pPr algn="ctr"/>
                      <a:r>
                        <a:rPr lang="lv-LV" sz="1800" dirty="0"/>
                        <a:t>Ģimenes loceklis nokļuvis nelaimē vai pats ir izraisījis nelaimes gadījumu</a:t>
                      </a:r>
                      <a:endParaRPr lang="lv-LV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616898"/>
                  </a:ext>
                </a:extLst>
              </a:tr>
              <a:tr h="580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dirty="0"/>
                        <a:t>Smart-ID</a:t>
                      </a:r>
                      <a:r>
                        <a:rPr lang="lv-LV" sz="1800" dirty="0"/>
                        <a:t> telefona</a:t>
                      </a:r>
                      <a:r>
                        <a:rPr lang="sv-SE" sz="1800" dirty="0"/>
                        <a:t> </a:t>
                      </a:r>
                      <a:r>
                        <a:rPr lang="lv-LV" sz="1800" dirty="0"/>
                        <a:t>zvani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616669"/>
                  </a:ext>
                </a:extLst>
              </a:tr>
              <a:tr h="580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/>
                        <a:t>Iepazīšanās internetā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9059844"/>
                  </a:ext>
                </a:extLst>
              </a:tr>
              <a:tr h="5806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/>
                        <a:t>Internetbanku piekļuves datu zādzība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586695"/>
                  </a:ext>
                </a:extLst>
              </a:tr>
              <a:tr h="580609">
                <a:tc>
                  <a:txBody>
                    <a:bodyPr/>
                    <a:lstStyle/>
                    <a:p>
                      <a:pPr algn="ctr"/>
                      <a:r>
                        <a:rPr lang="lv-LV" dirty="0"/>
                        <a:t>Pēkšņs laimests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150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064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E031AF-C576-0F02-873E-ED49C31DC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>
            <a:fillRect/>
          </a:stretch>
        </p:blipFill>
        <p:spPr>
          <a:xfrm>
            <a:off x="-571499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853C7108-A92D-41A6-B4DC-BA8204DE9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6221" y="267145"/>
            <a:ext cx="4427482" cy="1899912"/>
          </a:xfrm>
        </p:spPr>
        <p:txBody>
          <a:bodyPr>
            <a:normAutofit/>
          </a:bodyPr>
          <a:lstStyle/>
          <a:p>
            <a:pPr algn="ctr"/>
            <a:r>
              <a:rPr lang="lv-LV" sz="5400" b="1" dirty="0"/>
              <a:t>Krāpnieka raksturojums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3465B29-C66D-4266-B316-05AC9F140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7734" y="2434201"/>
            <a:ext cx="4534266" cy="41566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v-LV" sz="3200" dirty="0"/>
              <a:t>- Vilto identitāti;</a:t>
            </a:r>
          </a:p>
          <a:p>
            <a:pPr marL="0" indent="0">
              <a:buNone/>
            </a:pPr>
            <a:r>
              <a:rPr lang="lv-LV" sz="3200" dirty="0"/>
              <a:t>- Vilto tālruņa numuru;</a:t>
            </a:r>
          </a:p>
          <a:p>
            <a:pPr marL="0" indent="0">
              <a:buNone/>
            </a:pPr>
            <a:r>
              <a:rPr lang="lv-LV" sz="3200" dirty="0"/>
              <a:t>- Ievāc informāciju par cilvēku, sociālajos tīklos vai telefona sarunā;</a:t>
            </a:r>
          </a:p>
          <a:p>
            <a:pPr marL="0" indent="0">
              <a:buNone/>
            </a:pPr>
            <a:r>
              <a:rPr lang="lv-LV" sz="3200" dirty="0"/>
              <a:t>- Izvēlas sarunai nepiemērotu laiku;</a:t>
            </a:r>
          </a:p>
          <a:p>
            <a:pPr marL="0" indent="0">
              <a:buNone/>
            </a:pPr>
            <a:r>
              <a:rPr lang="lv-LV" sz="3200" dirty="0"/>
              <a:t>- Manipulē ar emocijām, psiholoģiski ietekmē.</a:t>
            </a:r>
          </a:p>
        </p:txBody>
      </p:sp>
    </p:spTree>
    <p:extLst>
      <p:ext uri="{BB962C8B-B14F-4D97-AF65-F5344CB8AC3E}">
        <p14:creationId xmlns:p14="http://schemas.microsoft.com/office/powerpoint/2010/main" val="2516310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FCC1F6-F36F-B389-A042-BD492824A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8" r="1" b="1"/>
          <a:stretch>
            <a:fillRect/>
          </a:stretch>
        </p:blipFill>
        <p:spPr>
          <a:xfrm>
            <a:off x="-1011134" y="0"/>
            <a:ext cx="966964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1A1FEB92-1C23-4030-93A3-5B2729785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4010" y="267145"/>
            <a:ext cx="4711261" cy="1899912"/>
          </a:xfrm>
        </p:spPr>
        <p:txBody>
          <a:bodyPr>
            <a:normAutofit/>
          </a:bodyPr>
          <a:lstStyle/>
          <a:p>
            <a:r>
              <a:rPr lang="lv-LV" sz="5400" dirty="0"/>
              <a:t>Padomi drošībai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009491C-1598-4EA3-8E4D-90F6287D0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7905" y="1744717"/>
            <a:ext cx="4203469" cy="44427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v-LV" dirty="0"/>
              <a:t>- i</a:t>
            </a:r>
            <a:r>
              <a:rPr lang="fi-FI" dirty="0" err="1"/>
              <a:t>zvērtē</a:t>
            </a:r>
            <a:r>
              <a:rPr lang="fi-FI" dirty="0"/>
              <a:t>, </a:t>
            </a:r>
            <a:r>
              <a:rPr lang="fi-FI" dirty="0" err="1"/>
              <a:t>kam</a:t>
            </a:r>
            <a:r>
              <a:rPr lang="fi-FI" dirty="0"/>
              <a:t> </a:t>
            </a:r>
            <a:r>
              <a:rPr lang="fi-FI" dirty="0" err="1"/>
              <a:t>sūti</a:t>
            </a:r>
            <a:r>
              <a:rPr lang="fi-FI" dirty="0"/>
              <a:t> </a:t>
            </a:r>
            <a:r>
              <a:rPr lang="fi-FI" dirty="0" err="1"/>
              <a:t>savus</a:t>
            </a:r>
            <a:r>
              <a:rPr lang="fi-FI" dirty="0"/>
              <a:t> </a:t>
            </a:r>
            <a:r>
              <a:rPr lang="fi-FI" dirty="0" err="1"/>
              <a:t>datus</a:t>
            </a:r>
            <a:r>
              <a:rPr lang="lv-LV" dirty="0"/>
              <a:t>;</a:t>
            </a:r>
            <a:endParaRPr lang="fi-FI" dirty="0"/>
          </a:p>
          <a:p>
            <a:pPr marL="0" indent="0">
              <a:buNone/>
            </a:pPr>
            <a:r>
              <a:rPr lang="lv-LV" dirty="0"/>
              <a:t>- i</a:t>
            </a:r>
            <a:r>
              <a:rPr lang="fi-FI" dirty="0" err="1"/>
              <a:t>zmanto</a:t>
            </a:r>
            <a:r>
              <a:rPr lang="fi-FI" dirty="0"/>
              <a:t> </a:t>
            </a:r>
            <a:r>
              <a:rPr lang="fi-FI" dirty="0" err="1"/>
              <a:t>ierīces</a:t>
            </a:r>
            <a:r>
              <a:rPr lang="fi-FI" dirty="0"/>
              <a:t> </a:t>
            </a:r>
            <a:r>
              <a:rPr lang="fi-FI" dirty="0" err="1"/>
              <a:t>gudri</a:t>
            </a:r>
            <a:r>
              <a:rPr lang="lv-LV" dirty="0"/>
              <a:t>;</a:t>
            </a:r>
            <a:endParaRPr lang="fi-FI" dirty="0"/>
          </a:p>
          <a:p>
            <a:pPr marL="0" indent="0">
              <a:buNone/>
            </a:pPr>
            <a:r>
              <a:rPr lang="lv-LV" dirty="0"/>
              <a:t>- s</a:t>
            </a:r>
            <a:r>
              <a:rPr lang="fi-FI" dirty="0" err="1"/>
              <a:t>argi</a:t>
            </a:r>
            <a:r>
              <a:rPr lang="fi-FI" dirty="0"/>
              <a:t> </a:t>
            </a:r>
            <a:r>
              <a:rPr lang="fi-FI" dirty="0" err="1"/>
              <a:t>personīgo</a:t>
            </a:r>
            <a:r>
              <a:rPr lang="fi-FI" dirty="0"/>
              <a:t> </a:t>
            </a:r>
            <a:r>
              <a:rPr lang="fi-FI" dirty="0" err="1"/>
              <a:t>informāciju</a:t>
            </a:r>
            <a:r>
              <a:rPr lang="lv-LV" dirty="0"/>
              <a:t>;</a:t>
            </a:r>
            <a:endParaRPr lang="fi-FI" dirty="0"/>
          </a:p>
          <a:p>
            <a:pPr marL="0" indent="0">
              <a:buNone/>
            </a:pPr>
            <a:r>
              <a:rPr lang="lv-LV" dirty="0"/>
              <a:t>- i</a:t>
            </a:r>
            <a:r>
              <a:rPr lang="fi-FI" dirty="0" err="1"/>
              <a:t>epērcies</a:t>
            </a:r>
            <a:r>
              <a:rPr lang="fi-FI" dirty="0"/>
              <a:t> </a:t>
            </a:r>
            <a:r>
              <a:rPr lang="fi-FI" dirty="0" err="1"/>
              <a:t>internetā</a:t>
            </a:r>
            <a:r>
              <a:rPr lang="fi-FI" dirty="0"/>
              <a:t> </a:t>
            </a:r>
            <a:r>
              <a:rPr lang="fi-FI" dirty="0" err="1"/>
              <a:t>droši</a:t>
            </a:r>
            <a:r>
              <a:rPr lang="lv-LV" dirty="0"/>
              <a:t>;</a:t>
            </a:r>
            <a:endParaRPr lang="fi-FI" dirty="0"/>
          </a:p>
          <a:p>
            <a:pPr marL="0" indent="0">
              <a:buNone/>
            </a:pPr>
            <a:r>
              <a:rPr lang="lv-LV" dirty="0"/>
              <a:t>- l</a:t>
            </a:r>
            <a:r>
              <a:rPr lang="fi-FI" dirty="0" err="1"/>
              <a:t>ieto</a:t>
            </a:r>
            <a:r>
              <a:rPr lang="fi-FI" dirty="0"/>
              <a:t> </a:t>
            </a:r>
            <a:r>
              <a:rPr lang="fi-FI" dirty="0" err="1"/>
              <a:t>sociālos</a:t>
            </a:r>
            <a:r>
              <a:rPr lang="fi-FI" dirty="0"/>
              <a:t> </a:t>
            </a:r>
            <a:r>
              <a:rPr lang="fi-FI" dirty="0" err="1"/>
              <a:t>medijus</a:t>
            </a:r>
            <a:r>
              <a:rPr lang="fi-FI" dirty="0"/>
              <a:t> </a:t>
            </a:r>
            <a:r>
              <a:rPr lang="fi-FI" dirty="0" err="1"/>
              <a:t>gudri</a:t>
            </a:r>
            <a:r>
              <a:rPr lang="lv-LV" dirty="0"/>
              <a:t>;</a:t>
            </a:r>
          </a:p>
          <a:p>
            <a:pPr marL="0" indent="0">
              <a:buNone/>
            </a:pPr>
            <a:r>
              <a:rPr lang="lv-LV" dirty="0"/>
              <a:t>- </a:t>
            </a:r>
            <a:r>
              <a:rPr lang="lv-LV" dirty="0" err="1"/>
              <a:t>https</a:t>
            </a:r>
            <a:r>
              <a:rPr lang="lv-LV" dirty="0"/>
              <a:t>://www.112.lv     vai     lietotne "112 Latvija«;</a:t>
            </a:r>
          </a:p>
          <a:p>
            <a:pPr>
              <a:buFontTx/>
              <a:buChar char="-"/>
            </a:pPr>
            <a:r>
              <a:rPr lang="fi-FI" dirty="0">
                <a:hlinkClick r:id="rId3"/>
              </a:rPr>
              <a:t>https://drossinternets.lv</a:t>
            </a:r>
            <a:r>
              <a:rPr lang="lv-LV" dirty="0"/>
              <a:t>;</a:t>
            </a:r>
          </a:p>
          <a:p>
            <a:pPr>
              <a:buFontTx/>
              <a:buChar char="-"/>
            </a:pPr>
            <a:r>
              <a:rPr lang="lv-LV" dirty="0"/>
              <a:t>DNS ugunsmūris.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41728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1B53AB1-10EE-4094-BAA1-C7C140976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920465AD-87AC-4087-8224-F2F7B2AF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371" y="370703"/>
            <a:ext cx="6817666" cy="1664043"/>
          </a:xfrm>
        </p:spPr>
        <p:txBody>
          <a:bodyPr>
            <a:normAutofit fontScale="90000"/>
          </a:bodyPr>
          <a:lstStyle/>
          <a:p>
            <a:pPr algn="ctr"/>
            <a:r>
              <a:rPr lang="lv-LV" sz="4000" b="1" dirty="0"/>
              <a:t>Kur vērsties, ja esi saskāries ar krāpniecību vai kļuvis par tās upuri?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271A70-E798-BB6F-82FF-C3829A306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66" y="105776"/>
            <a:ext cx="4144234" cy="3962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E9D446-8A49-B45D-DDB3-ACC97B748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" r="1" b="95"/>
          <a:stretch>
            <a:fillRect/>
          </a:stretch>
        </p:blipFill>
        <p:spPr>
          <a:xfrm>
            <a:off x="0" y="4038793"/>
            <a:ext cx="4670899" cy="2651039"/>
          </a:xfrm>
          <a:prstGeom prst="rect">
            <a:avLst/>
          </a:prstGeom>
        </p:spPr>
      </p:pic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57E365F-B49C-40E1-ACEA-3B48FD12C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6371" y="2300559"/>
            <a:ext cx="6998420" cy="4186738"/>
          </a:xfrm>
        </p:spPr>
        <p:txBody>
          <a:bodyPr>
            <a:normAutofit lnSpcReduction="10000"/>
          </a:bodyPr>
          <a:lstStyle/>
          <a:p>
            <a:r>
              <a:rPr lang="lv-LV" sz="2000" dirty="0"/>
              <a:t>Ja ir izkrāpts maksājums, krāpniekiem nodoti maksājumu karšu vai internetbankas dati, nekavējoties jāinformē sava banka, un pārējās darbības seko tikai pēc tam. </a:t>
            </a:r>
          </a:p>
          <a:p>
            <a:pPr marL="0" indent="0">
              <a:buNone/>
            </a:pPr>
            <a:r>
              <a:rPr lang="lv-LV" sz="2000" b="1" u="sng" dirty="0"/>
              <a:t>Kur vērsties:</a:t>
            </a:r>
          </a:p>
          <a:p>
            <a:pPr marL="0" indent="0">
              <a:buNone/>
            </a:pPr>
            <a:r>
              <a:rPr lang="lv-LV" sz="2000" dirty="0"/>
              <a:t>- Valsts policijā, ja esi kļuvis par krāpšanas upuri un cietis zaudējumus;</a:t>
            </a:r>
          </a:p>
          <a:p>
            <a:pPr>
              <a:buFontTx/>
              <a:buChar char="-"/>
            </a:pPr>
            <a:r>
              <a:rPr lang="lv-LV" sz="2000" dirty="0" err="1"/>
              <a:t>cert.lv</a:t>
            </a:r>
            <a:r>
              <a:rPr lang="lv-LV" sz="2000" dirty="0"/>
              <a:t>, ja esi kļuvis par kiberuzbrukuma upuri vai esi identificējis aizdomīgas </a:t>
            </a:r>
            <a:r>
              <a:rPr lang="lv-LV" sz="2000" dirty="0" err="1"/>
              <a:t>krāpniecības</a:t>
            </a:r>
            <a:r>
              <a:rPr lang="lv-LV" sz="2000" dirty="0"/>
              <a:t> </a:t>
            </a:r>
            <a:r>
              <a:rPr lang="lv-LV" sz="2000" dirty="0" err="1"/>
              <a:t>web</a:t>
            </a:r>
            <a:r>
              <a:rPr lang="lv-LV" sz="2000" dirty="0"/>
              <a:t> lapas;</a:t>
            </a:r>
          </a:p>
          <a:p>
            <a:pPr>
              <a:buFontTx/>
              <a:buChar char="-"/>
            </a:pPr>
            <a:r>
              <a:rPr lang="lv-LV" sz="2000" dirty="0"/>
              <a:t>Droša interneta centrā </a:t>
            </a:r>
            <a:r>
              <a:rPr lang="lv-LV" sz="2000" dirty="0" err="1"/>
              <a:t>drossinternets.lv</a:t>
            </a:r>
            <a:r>
              <a:rPr lang="lv-LV" sz="2000" dirty="0"/>
              <a:t>, lai pārliecinātos par drošas interneta vides prasībām;</a:t>
            </a:r>
          </a:p>
          <a:p>
            <a:pPr>
              <a:buFontTx/>
              <a:buChar char="-"/>
            </a:pPr>
            <a:r>
              <a:rPr lang="lv-LV" sz="2000" dirty="0"/>
              <a:t>Savā bankā, lai informētu banku par mēģinājumu iesaistīt aizdomīgos darījumus vai savu finanšu līdzekļu vai informāciju noplūdi.</a:t>
            </a:r>
          </a:p>
          <a:p>
            <a:pPr>
              <a:buFontTx/>
              <a:buChar char="-"/>
            </a:pPr>
            <a:endParaRPr lang="lv-LV" sz="1700" dirty="0"/>
          </a:p>
          <a:p>
            <a:pPr marL="0" indent="0">
              <a:buNone/>
            </a:pPr>
            <a:endParaRPr lang="lv-LV" sz="1700" dirty="0"/>
          </a:p>
          <a:p>
            <a:pPr marL="0" indent="0">
              <a:buNone/>
            </a:pPr>
            <a:endParaRPr lang="lv-LV" sz="1700" dirty="0"/>
          </a:p>
          <a:p>
            <a:pPr marL="0" indent="0">
              <a:buNone/>
            </a:pPr>
            <a:endParaRPr lang="lv-LV" sz="1700" dirty="0"/>
          </a:p>
        </p:txBody>
      </p:sp>
    </p:spTree>
    <p:extLst>
      <p:ext uri="{BB962C8B-B14F-4D97-AF65-F5344CB8AC3E}">
        <p14:creationId xmlns:p14="http://schemas.microsoft.com/office/powerpoint/2010/main" val="2055440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1F2D8D-F662-F398-9EEF-728E89D76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Freeform 24">
            <a:extLst>
              <a:ext uri="{FF2B5EF4-FFF2-40B4-BE49-F238E27FC236}">
                <a16:creationId xmlns:a16="http://schemas.microsoft.com/office/drawing/2014/main" id="{A414F261-E931-45CB-8605-20FFD6826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75200"/>
            <a:ext cx="4838700" cy="1323975"/>
          </a:xfrm>
          <a:custGeom>
            <a:avLst/>
            <a:gdLst>
              <a:gd name="connsiteX0" fmla="*/ 0 w 4838700"/>
              <a:gd name="connsiteY0" fmla="*/ 0 h 1323975"/>
              <a:gd name="connsiteX1" fmla="*/ 4838700 w 4838700"/>
              <a:gd name="connsiteY1" fmla="*/ 0 h 1323975"/>
              <a:gd name="connsiteX2" fmla="*/ 4838700 w 4838700"/>
              <a:gd name="connsiteY2" fmla="*/ 78123 h 1323975"/>
              <a:gd name="connsiteX3" fmla="*/ 4822272 w 4838700"/>
              <a:gd name="connsiteY3" fmla="*/ 81440 h 1323975"/>
              <a:gd name="connsiteX4" fmla="*/ 4781550 w 4838700"/>
              <a:gd name="connsiteY4" fmla="*/ 142875 h 1323975"/>
              <a:gd name="connsiteX5" fmla="*/ 4822272 w 4838700"/>
              <a:gd name="connsiteY5" fmla="*/ 204311 h 1323975"/>
              <a:gd name="connsiteX6" fmla="*/ 4838700 w 4838700"/>
              <a:gd name="connsiteY6" fmla="*/ 207627 h 1323975"/>
              <a:gd name="connsiteX7" fmla="*/ 4838700 w 4838700"/>
              <a:gd name="connsiteY7" fmla="*/ 287197 h 1323975"/>
              <a:gd name="connsiteX8" fmla="*/ 4822272 w 4838700"/>
              <a:gd name="connsiteY8" fmla="*/ 290514 h 1323975"/>
              <a:gd name="connsiteX9" fmla="*/ 4781550 w 4838700"/>
              <a:gd name="connsiteY9" fmla="*/ 351949 h 1323975"/>
              <a:gd name="connsiteX10" fmla="*/ 4822272 w 4838700"/>
              <a:gd name="connsiteY10" fmla="*/ 413385 h 1323975"/>
              <a:gd name="connsiteX11" fmla="*/ 4838700 w 4838700"/>
              <a:gd name="connsiteY11" fmla="*/ 416701 h 1323975"/>
              <a:gd name="connsiteX12" fmla="*/ 4838700 w 4838700"/>
              <a:gd name="connsiteY12" fmla="*/ 496271 h 1323975"/>
              <a:gd name="connsiteX13" fmla="*/ 4822272 w 4838700"/>
              <a:gd name="connsiteY13" fmla="*/ 499588 h 1323975"/>
              <a:gd name="connsiteX14" fmla="*/ 4781550 w 4838700"/>
              <a:gd name="connsiteY14" fmla="*/ 561023 h 1323975"/>
              <a:gd name="connsiteX15" fmla="*/ 4822272 w 4838700"/>
              <a:gd name="connsiteY15" fmla="*/ 622459 h 1323975"/>
              <a:gd name="connsiteX16" fmla="*/ 4838700 w 4838700"/>
              <a:gd name="connsiteY16" fmla="*/ 625775 h 1323975"/>
              <a:gd name="connsiteX17" fmla="*/ 4838700 w 4838700"/>
              <a:gd name="connsiteY17" fmla="*/ 705345 h 1323975"/>
              <a:gd name="connsiteX18" fmla="*/ 4822272 w 4838700"/>
              <a:gd name="connsiteY18" fmla="*/ 708662 h 1323975"/>
              <a:gd name="connsiteX19" fmla="*/ 4781550 w 4838700"/>
              <a:gd name="connsiteY19" fmla="*/ 770097 h 1323975"/>
              <a:gd name="connsiteX20" fmla="*/ 4822272 w 4838700"/>
              <a:gd name="connsiteY20" fmla="*/ 831533 h 1323975"/>
              <a:gd name="connsiteX21" fmla="*/ 4838700 w 4838700"/>
              <a:gd name="connsiteY21" fmla="*/ 834849 h 1323975"/>
              <a:gd name="connsiteX22" fmla="*/ 4838700 w 4838700"/>
              <a:gd name="connsiteY22" fmla="*/ 914419 h 1323975"/>
              <a:gd name="connsiteX23" fmla="*/ 4822272 w 4838700"/>
              <a:gd name="connsiteY23" fmla="*/ 917736 h 1323975"/>
              <a:gd name="connsiteX24" fmla="*/ 4781550 w 4838700"/>
              <a:gd name="connsiteY24" fmla="*/ 979171 h 1323975"/>
              <a:gd name="connsiteX25" fmla="*/ 4822272 w 4838700"/>
              <a:gd name="connsiteY25" fmla="*/ 1040607 h 1323975"/>
              <a:gd name="connsiteX26" fmla="*/ 4838700 w 4838700"/>
              <a:gd name="connsiteY26" fmla="*/ 1043923 h 1323975"/>
              <a:gd name="connsiteX27" fmla="*/ 4838700 w 4838700"/>
              <a:gd name="connsiteY27" fmla="*/ 1123491 h 1323975"/>
              <a:gd name="connsiteX28" fmla="*/ 4822272 w 4838700"/>
              <a:gd name="connsiteY28" fmla="*/ 1126808 h 1323975"/>
              <a:gd name="connsiteX29" fmla="*/ 4781550 w 4838700"/>
              <a:gd name="connsiteY29" fmla="*/ 1188243 h 1323975"/>
              <a:gd name="connsiteX30" fmla="*/ 4822272 w 4838700"/>
              <a:gd name="connsiteY30" fmla="*/ 1249679 h 1323975"/>
              <a:gd name="connsiteX31" fmla="*/ 4838700 w 4838700"/>
              <a:gd name="connsiteY31" fmla="*/ 1252995 h 1323975"/>
              <a:gd name="connsiteX32" fmla="*/ 4838700 w 4838700"/>
              <a:gd name="connsiteY32" fmla="*/ 1323975 h 1323975"/>
              <a:gd name="connsiteX33" fmla="*/ 0 w 4838700"/>
              <a:gd name="connsiteY33" fmla="*/ 13239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38700" h="1323975">
                <a:moveTo>
                  <a:pt x="0" y="0"/>
                </a:moveTo>
                <a:lnTo>
                  <a:pt x="4838700" y="0"/>
                </a:lnTo>
                <a:lnTo>
                  <a:pt x="4838700" y="78123"/>
                </a:lnTo>
                <a:lnTo>
                  <a:pt x="4822272" y="81440"/>
                </a:lnTo>
                <a:cubicBezTo>
                  <a:pt x="4798341" y="91561"/>
                  <a:pt x="4781550" y="115257"/>
                  <a:pt x="4781550" y="142875"/>
                </a:cubicBezTo>
                <a:cubicBezTo>
                  <a:pt x="4781550" y="170493"/>
                  <a:pt x="4798341" y="194189"/>
                  <a:pt x="4822272" y="204311"/>
                </a:cubicBezTo>
                <a:lnTo>
                  <a:pt x="4838700" y="207627"/>
                </a:lnTo>
                <a:lnTo>
                  <a:pt x="4838700" y="287197"/>
                </a:lnTo>
                <a:lnTo>
                  <a:pt x="4822272" y="290514"/>
                </a:lnTo>
                <a:cubicBezTo>
                  <a:pt x="4798341" y="300635"/>
                  <a:pt x="4781550" y="324331"/>
                  <a:pt x="4781550" y="351949"/>
                </a:cubicBezTo>
                <a:cubicBezTo>
                  <a:pt x="4781550" y="379567"/>
                  <a:pt x="4798341" y="403263"/>
                  <a:pt x="4822272" y="413385"/>
                </a:cubicBezTo>
                <a:lnTo>
                  <a:pt x="4838700" y="416701"/>
                </a:lnTo>
                <a:lnTo>
                  <a:pt x="4838700" y="496271"/>
                </a:lnTo>
                <a:lnTo>
                  <a:pt x="4822272" y="499588"/>
                </a:lnTo>
                <a:cubicBezTo>
                  <a:pt x="4798341" y="509709"/>
                  <a:pt x="4781550" y="533405"/>
                  <a:pt x="4781550" y="561023"/>
                </a:cubicBezTo>
                <a:cubicBezTo>
                  <a:pt x="4781550" y="588641"/>
                  <a:pt x="4798341" y="612337"/>
                  <a:pt x="4822272" y="622459"/>
                </a:cubicBezTo>
                <a:lnTo>
                  <a:pt x="4838700" y="625775"/>
                </a:lnTo>
                <a:lnTo>
                  <a:pt x="4838700" y="705345"/>
                </a:lnTo>
                <a:lnTo>
                  <a:pt x="4822272" y="708662"/>
                </a:lnTo>
                <a:cubicBezTo>
                  <a:pt x="4798341" y="718783"/>
                  <a:pt x="4781550" y="742479"/>
                  <a:pt x="4781550" y="770097"/>
                </a:cubicBezTo>
                <a:cubicBezTo>
                  <a:pt x="4781550" y="797715"/>
                  <a:pt x="4798341" y="821411"/>
                  <a:pt x="4822272" y="831533"/>
                </a:cubicBezTo>
                <a:lnTo>
                  <a:pt x="4838700" y="834849"/>
                </a:lnTo>
                <a:lnTo>
                  <a:pt x="4838700" y="914419"/>
                </a:lnTo>
                <a:lnTo>
                  <a:pt x="4822272" y="917736"/>
                </a:lnTo>
                <a:cubicBezTo>
                  <a:pt x="4798341" y="927857"/>
                  <a:pt x="4781550" y="951553"/>
                  <a:pt x="4781550" y="979171"/>
                </a:cubicBezTo>
                <a:cubicBezTo>
                  <a:pt x="4781550" y="1006789"/>
                  <a:pt x="4798341" y="1030485"/>
                  <a:pt x="4822272" y="1040607"/>
                </a:cubicBezTo>
                <a:lnTo>
                  <a:pt x="4838700" y="1043923"/>
                </a:lnTo>
                <a:lnTo>
                  <a:pt x="4838700" y="1123491"/>
                </a:lnTo>
                <a:lnTo>
                  <a:pt x="4822272" y="1126808"/>
                </a:lnTo>
                <a:cubicBezTo>
                  <a:pt x="4798341" y="1136929"/>
                  <a:pt x="4781550" y="1160625"/>
                  <a:pt x="4781550" y="1188243"/>
                </a:cubicBezTo>
                <a:cubicBezTo>
                  <a:pt x="4781550" y="1215861"/>
                  <a:pt x="4798341" y="1239557"/>
                  <a:pt x="4822272" y="1249679"/>
                </a:cubicBezTo>
                <a:lnTo>
                  <a:pt x="4838700" y="1252995"/>
                </a:lnTo>
                <a:lnTo>
                  <a:pt x="4838700" y="1323975"/>
                </a:lnTo>
                <a:lnTo>
                  <a:pt x="0" y="1323975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3442F9A2-A4AE-4032-B8CF-547FF75FC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4981575"/>
            <a:ext cx="4708635" cy="860426"/>
          </a:xfrm>
          <a:prstGeom prst="rect">
            <a:avLst/>
          </a:prstGeom>
          <a:noFill/>
          <a:ln w="174625" cap="sq" cmpd="thinThick">
            <a:noFill/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200" dirty="0">
                <a:solidFill>
                  <a:srgbClr val="FFFFFF"/>
                </a:solidFill>
              </a:rPr>
              <a:t>PALDIES PAR UZMANĪBU!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3CF8AD-BB19-4F90-BDE5-B3B3F56F4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48768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24E62CA-FAA3-4628-AEF3-5033C7714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59690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490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726</Words>
  <Application>Microsoft Office PowerPoint</Application>
  <PresentationFormat>Platekrāna</PresentationFormat>
  <Paragraphs>101</Paragraphs>
  <Slides>19</Slides>
  <Notes>0</Notes>
  <HiddenSlides>0</HiddenSlides>
  <MMClips>1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dizains</vt:lpstr>
      <vt:lpstr>KRĀPŠANA</vt:lpstr>
      <vt:lpstr>Palīdzības tālrunis 112</vt:lpstr>
      <vt:lpstr>Ko darīt zvana laikā? </vt:lpstr>
      <vt:lpstr>Krāpšana – telefona zvani</vt:lpstr>
      <vt:lpstr>Kā atpazīt krāpniekus  – zvanītājus?</vt:lpstr>
      <vt:lpstr>Kā rīkoties, ja tev zvana krāpnieks?</vt:lpstr>
      <vt:lpstr>PowerPoint prezentācija</vt:lpstr>
      <vt:lpstr>Krāpšana –  e-pasti, īsziņas</vt:lpstr>
      <vt:lpstr>Kā atpazīt krāpnieku sūtītus e-pastus un SMS</vt:lpstr>
      <vt:lpstr>Kā rīkoties, ja saņem e-pastu no krāpnieka?</vt:lpstr>
      <vt:lpstr>         Piemēri:</vt:lpstr>
      <vt:lpstr>Piemēri:</vt:lpstr>
      <vt:lpstr>Krāpšana - investīciju piedāvājumi</vt:lpstr>
      <vt:lpstr>Kā atpazīt investīciju krāpniekus?</vt:lpstr>
      <vt:lpstr>Krāpšanas veidi:</vt:lpstr>
      <vt:lpstr>Krāpnieka raksturojums</vt:lpstr>
      <vt:lpstr>Padomi drošībai</vt:lpstr>
      <vt:lpstr>Kur vērsties, ja esi saskāries ar krāpniecību vai kļuvis par tās upuri?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KRĀPŠANA</dc:title>
  <dc:creator>Patrīcija Šterna</dc:creator>
  <cp:lastModifiedBy>Patrīcija Šterna</cp:lastModifiedBy>
  <cp:revision>41</cp:revision>
  <dcterms:created xsi:type="dcterms:W3CDTF">2026-10-14T06:58:52Z</dcterms:created>
  <dcterms:modified xsi:type="dcterms:W3CDTF">2026-10-19T13:09:41Z</dcterms:modified>
</cp:coreProperties>
</file>