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0" d="100"/>
          <a:sy n="150" d="100"/>
        </p:scale>
        <p:origin x="654" y="17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50" b="1" i="0">
                <a:solidFill>
                  <a:srgbClr val="142F3B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50" b="0" i="0">
                <a:solidFill>
                  <a:srgbClr val="142F3B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500" b="0" i="0">
                <a:solidFill>
                  <a:srgbClr val="455D66"/>
                </a:solidFill>
                <a:latin typeface="Verdana"/>
                <a:cs typeface="Verdana"/>
              </a:defRPr>
            </a:lvl1pPr>
          </a:lstStyle>
          <a:p>
            <a:pPr marL="635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50" b="1" i="0">
                <a:solidFill>
                  <a:srgbClr val="142F3B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250" b="0" i="0">
                <a:solidFill>
                  <a:srgbClr val="142F3B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500" b="0" i="0">
                <a:solidFill>
                  <a:srgbClr val="455D66"/>
                </a:solidFill>
                <a:latin typeface="Verdana"/>
                <a:cs typeface="Verdana"/>
              </a:defRPr>
            </a:lvl1pPr>
          </a:lstStyle>
          <a:p>
            <a:pPr marL="635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50" b="1" i="0">
                <a:solidFill>
                  <a:srgbClr val="142F3B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500" b="0" i="0">
                <a:solidFill>
                  <a:srgbClr val="455D66"/>
                </a:solidFill>
                <a:latin typeface="Verdana"/>
                <a:cs typeface="Verdana"/>
              </a:defRPr>
            </a:lvl1pPr>
          </a:lstStyle>
          <a:p>
            <a:pPr marL="635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50" b="1" i="0">
                <a:solidFill>
                  <a:srgbClr val="142F3B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500" b="0" i="0">
                <a:solidFill>
                  <a:srgbClr val="455D66"/>
                </a:solidFill>
                <a:latin typeface="Verdana"/>
                <a:cs typeface="Verdana"/>
              </a:defRPr>
            </a:lvl1pPr>
          </a:lstStyle>
          <a:p>
            <a:pPr marL="635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500" b="0" i="0">
                <a:solidFill>
                  <a:srgbClr val="455D66"/>
                </a:solidFill>
                <a:latin typeface="Verdana"/>
                <a:cs typeface="Verdana"/>
              </a:defRPr>
            </a:lvl1pPr>
          </a:lstStyle>
          <a:p>
            <a:pPr marL="635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1999" y="6857999"/>
                </a:moveTo>
                <a:lnTo>
                  <a:pt x="0" y="6857999"/>
                </a:lnTo>
                <a:lnTo>
                  <a:pt x="0" y="0"/>
                </a:lnTo>
                <a:lnTo>
                  <a:pt x="12191999" y="0"/>
                </a:lnTo>
                <a:lnTo>
                  <a:pt x="12191999" y="6857999"/>
                </a:lnTo>
                <a:close/>
              </a:path>
            </a:pathLst>
          </a:custGeom>
          <a:solidFill>
            <a:srgbClr val="FAF7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96900" y="798448"/>
            <a:ext cx="9559290" cy="551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50" b="1" i="0">
                <a:solidFill>
                  <a:srgbClr val="142F3B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96900" y="2071370"/>
            <a:ext cx="6823075" cy="4053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50" b="0" i="0">
                <a:solidFill>
                  <a:srgbClr val="142F3B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985500" y="6379457"/>
            <a:ext cx="432434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00" b="0" i="0">
                <a:solidFill>
                  <a:srgbClr val="455D66"/>
                </a:solidFill>
                <a:latin typeface="Verdana"/>
                <a:cs typeface="Verdana"/>
              </a:defRPr>
            </a:lvl1pPr>
          </a:lstStyle>
          <a:p>
            <a:pPr marL="635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1999" y="6857999"/>
                </a:moveTo>
                <a:lnTo>
                  <a:pt x="0" y="6857999"/>
                </a:lnTo>
                <a:lnTo>
                  <a:pt x="0" y="0"/>
                </a:lnTo>
                <a:lnTo>
                  <a:pt x="12191999" y="0"/>
                </a:lnTo>
                <a:lnTo>
                  <a:pt x="12191999" y="6857999"/>
                </a:lnTo>
                <a:close/>
              </a:path>
            </a:pathLst>
          </a:custGeom>
          <a:solidFill>
            <a:srgbClr val="142F3B"/>
          </a:solidFill>
        </p:spPr>
        <p:txBody>
          <a:bodyPr wrap="square" lIns="0" tIns="0" rIns="0" bIns="0" rtlCol="0"/>
          <a:lstStyle/>
          <a:p>
            <a:r>
              <a:rPr lang="lv-LV" dirty="0"/>
              <a:t>“&lt;Materiāla nosaukums&gt; ir sagatavots ar Sabiedrības integrācijas</a:t>
            </a:r>
          </a:p>
          <a:p>
            <a:r>
              <a:rPr lang="lv-LV" dirty="0"/>
              <a:t>fonda finansiālu atbalstu no Latvijas valsts budžeta līdzekļiem. Par &lt;materiāla nosaukums&gt; saturu atbild</a:t>
            </a:r>
          </a:p>
          <a:p>
            <a:r>
              <a:rPr lang="lv-LV" dirty="0"/>
              <a:t>&lt;Projekta īstenotāja vai materiāla autora nosaukums&gt;.”</a:t>
            </a:r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596900" y="284479"/>
            <a:ext cx="355346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10" dirty="0">
                <a:solidFill>
                  <a:srgbClr val="8DD6D1"/>
                </a:solidFill>
                <a:latin typeface="Verdana"/>
                <a:cs typeface="Verdana"/>
              </a:rPr>
              <a:t>PRAKTISKA</a:t>
            </a:r>
            <a:r>
              <a:rPr sz="1500" b="1" spc="-45" dirty="0">
                <a:solidFill>
                  <a:srgbClr val="8DD6D1"/>
                </a:solidFill>
                <a:latin typeface="Verdana"/>
                <a:cs typeface="Verdana"/>
              </a:rPr>
              <a:t> </a:t>
            </a:r>
            <a:r>
              <a:rPr sz="1500" b="1" dirty="0">
                <a:solidFill>
                  <a:srgbClr val="8DD6D1"/>
                </a:solidFill>
                <a:latin typeface="Verdana"/>
                <a:cs typeface="Verdana"/>
              </a:rPr>
              <a:t>SARUNA</a:t>
            </a:r>
            <a:r>
              <a:rPr sz="1500" b="1" spc="-40" dirty="0">
                <a:solidFill>
                  <a:srgbClr val="8DD6D1"/>
                </a:solidFill>
                <a:latin typeface="Verdana"/>
                <a:cs typeface="Verdana"/>
              </a:rPr>
              <a:t> </a:t>
            </a:r>
            <a:r>
              <a:rPr sz="1500" b="1" spc="-10" dirty="0">
                <a:solidFill>
                  <a:srgbClr val="8DD6D1"/>
                </a:solidFill>
                <a:latin typeface="Verdana"/>
                <a:cs typeface="Verdana"/>
              </a:rPr>
              <a:t>SENIORIEM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596900" y="798448"/>
            <a:ext cx="5231765" cy="1076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err="1">
                <a:solidFill>
                  <a:srgbClr val="FFFFFF"/>
                </a:solidFill>
              </a:rPr>
              <a:t>Rīcība</a:t>
            </a:r>
            <a:r>
              <a:rPr spc="-9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un</a:t>
            </a:r>
            <a:r>
              <a:rPr spc="-90" dirty="0">
                <a:solidFill>
                  <a:srgbClr val="FFFFFF"/>
                </a:solidFill>
              </a:rPr>
              <a:t> </a:t>
            </a:r>
            <a:r>
              <a:rPr dirty="0" err="1">
                <a:solidFill>
                  <a:srgbClr val="FFFFFF"/>
                </a:solidFill>
              </a:rPr>
              <a:t>saziņas</a:t>
            </a:r>
            <a:r>
              <a:rPr spc="-90" dirty="0">
                <a:solidFill>
                  <a:srgbClr val="FFFFFF"/>
                </a:solidFill>
              </a:rPr>
              <a:t> </a:t>
            </a:r>
            <a:r>
              <a:rPr spc="-20" dirty="0" err="1">
                <a:solidFill>
                  <a:srgbClr val="FFFFFF"/>
                </a:solidFill>
              </a:rPr>
              <a:t>rīki</a:t>
            </a:r>
            <a:r>
              <a:rPr spc="-20" dirty="0">
                <a:solidFill>
                  <a:srgbClr val="FFFFFF"/>
                </a:solidFill>
              </a:rPr>
              <a:t> </a:t>
            </a:r>
            <a:r>
              <a:rPr dirty="0" err="1">
                <a:solidFill>
                  <a:srgbClr val="FFFFFF"/>
                </a:solidFill>
              </a:rPr>
              <a:t>krīzes</a:t>
            </a:r>
            <a:r>
              <a:rPr spc="-30" dirty="0">
                <a:solidFill>
                  <a:srgbClr val="FFFFFF"/>
                </a:solidFill>
              </a:rPr>
              <a:t> </a:t>
            </a:r>
            <a:r>
              <a:rPr spc="-10" dirty="0" err="1">
                <a:solidFill>
                  <a:srgbClr val="FFFFFF"/>
                </a:solidFill>
              </a:rPr>
              <a:t>situācijā</a:t>
            </a:r>
            <a:endParaRPr spc="-10" dirty="0">
              <a:solidFill>
                <a:srgbClr val="FFFFFF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6900" y="2823845"/>
            <a:ext cx="7188200" cy="6540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100" b="1" dirty="0">
                <a:solidFill>
                  <a:srgbClr val="FFFFFF"/>
                </a:solidFill>
                <a:latin typeface="Verdana"/>
                <a:cs typeface="Verdana"/>
              </a:rPr>
              <a:t>Kā</a:t>
            </a:r>
            <a:r>
              <a:rPr sz="4100" b="1" spc="-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4100" b="1" dirty="0">
                <a:solidFill>
                  <a:srgbClr val="FFFFFF"/>
                </a:solidFill>
                <a:latin typeface="Verdana"/>
                <a:cs typeface="Verdana"/>
              </a:rPr>
              <a:t>pareizi</a:t>
            </a:r>
            <a:r>
              <a:rPr sz="4100" b="1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4100" b="1" spc="-10" dirty="0">
                <a:solidFill>
                  <a:srgbClr val="FFFFFF"/>
                </a:solidFill>
                <a:latin typeface="Verdana"/>
                <a:cs typeface="Verdana"/>
              </a:rPr>
              <a:t>sagatavoties?</a:t>
            </a:r>
            <a:endParaRPr sz="41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6900" y="4403471"/>
            <a:ext cx="7015480" cy="802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550" dirty="0">
                <a:solidFill>
                  <a:srgbClr val="D8E7E9"/>
                </a:solidFill>
                <a:latin typeface="Verdana"/>
                <a:cs typeface="Verdana"/>
              </a:rPr>
              <a:t>Palīdzības</a:t>
            </a:r>
            <a:r>
              <a:rPr sz="2550" spc="-150" dirty="0">
                <a:solidFill>
                  <a:srgbClr val="D8E7E9"/>
                </a:solidFill>
                <a:latin typeface="Verdana"/>
                <a:cs typeface="Verdana"/>
              </a:rPr>
              <a:t> </a:t>
            </a:r>
            <a:r>
              <a:rPr sz="2550" dirty="0">
                <a:solidFill>
                  <a:srgbClr val="D8E7E9"/>
                </a:solidFill>
                <a:latin typeface="Verdana"/>
                <a:cs typeface="Verdana"/>
              </a:rPr>
              <a:t>izsaukšana,</a:t>
            </a:r>
            <a:r>
              <a:rPr sz="2550" spc="-150" dirty="0">
                <a:solidFill>
                  <a:srgbClr val="D8E7E9"/>
                </a:solidFill>
                <a:latin typeface="Verdana"/>
                <a:cs typeface="Verdana"/>
              </a:rPr>
              <a:t> </a:t>
            </a:r>
            <a:r>
              <a:rPr sz="2550" dirty="0">
                <a:solidFill>
                  <a:srgbClr val="D8E7E9"/>
                </a:solidFill>
                <a:latin typeface="Verdana"/>
                <a:cs typeface="Verdana"/>
              </a:rPr>
              <a:t>saziņa</a:t>
            </a:r>
            <a:r>
              <a:rPr sz="2550" spc="-150" dirty="0">
                <a:solidFill>
                  <a:srgbClr val="D8E7E9"/>
                </a:solidFill>
                <a:latin typeface="Verdana"/>
                <a:cs typeface="Verdana"/>
              </a:rPr>
              <a:t> </a:t>
            </a:r>
            <a:r>
              <a:rPr sz="2550" dirty="0">
                <a:solidFill>
                  <a:srgbClr val="D8E7E9"/>
                </a:solidFill>
                <a:latin typeface="Verdana"/>
                <a:cs typeface="Verdana"/>
              </a:rPr>
              <a:t>bez</a:t>
            </a:r>
            <a:r>
              <a:rPr sz="2550" spc="-145" dirty="0">
                <a:solidFill>
                  <a:srgbClr val="D8E7E9"/>
                </a:solidFill>
                <a:latin typeface="Verdana"/>
                <a:cs typeface="Verdana"/>
              </a:rPr>
              <a:t> </a:t>
            </a:r>
            <a:r>
              <a:rPr sz="2550" spc="-10" dirty="0">
                <a:solidFill>
                  <a:srgbClr val="D8E7E9"/>
                </a:solidFill>
                <a:latin typeface="Verdana"/>
                <a:cs typeface="Verdana"/>
              </a:rPr>
              <a:t>interneta </a:t>
            </a:r>
            <a:r>
              <a:rPr sz="2550" dirty="0">
                <a:solidFill>
                  <a:srgbClr val="D8E7E9"/>
                </a:solidFill>
                <a:latin typeface="Verdana"/>
                <a:cs typeface="Verdana"/>
              </a:rPr>
              <a:t>un</a:t>
            </a:r>
            <a:r>
              <a:rPr sz="2550" spc="-35" dirty="0">
                <a:solidFill>
                  <a:srgbClr val="D8E7E9"/>
                </a:solidFill>
                <a:latin typeface="Verdana"/>
                <a:cs typeface="Verdana"/>
              </a:rPr>
              <a:t> </a:t>
            </a:r>
            <a:r>
              <a:rPr sz="2550" dirty="0">
                <a:solidFill>
                  <a:srgbClr val="D8E7E9"/>
                </a:solidFill>
                <a:latin typeface="Verdana"/>
                <a:cs typeface="Verdana"/>
              </a:rPr>
              <a:t>rūpes</a:t>
            </a:r>
            <a:r>
              <a:rPr sz="2550" spc="-30" dirty="0">
                <a:solidFill>
                  <a:srgbClr val="D8E7E9"/>
                </a:solidFill>
                <a:latin typeface="Verdana"/>
                <a:cs typeface="Verdana"/>
              </a:rPr>
              <a:t> </a:t>
            </a:r>
            <a:r>
              <a:rPr sz="2550" dirty="0">
                <a:solidFill>
                  <a:srgbClr val="D8E7E9"/>
                </a:solidFill>
                <a:latin typeface="Verdana"/>
                <a:cs typeface="Verdana"/>
              </a:rPr>
              <a:t>par</a:t>
            </a:r>
            <a:r>
              <a:rPr sz="2550" spc="-30" dirty="0">
                <a:solidFill>
                  <a:srgbClr val="D8E7E9"/>
                </a:solidFill>
                <a:latin typeface="Verdana"/>
                <a:cs typeface="Verdana"/>
              </a:rPr>
              <a:t> </a:t>
            </a:r>
            <a:r>
              <a:rPr sz="2550" spc="-10" dirty="0">
                <a:solidFill>
                  <a:srgbClr val="D8E7E9"/>
                </a:solidFill>
                <a:latin typeface="Verdana"/>
                <a:cs typeface="Verdana"/>
              </a:rPr>
              <a:t>veselību</a:t>
            </a:r>
            <a:endParaRPr sz="255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6900" y="6400235"/>
            <a:ext cx="2222500" cy="1981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200" dirty="0">
                <a:solidFill>
                  <a:srgbClr val="B3CDD1"/>
                </a:solidFill>
                <a:latin typeface="Verdana"/>
                <a:cs typeface="Verdana"/>
              </a:rPr>
              <a:t>Monta</a:t>
            </a:r>
            <a:r>
              <a:rPr sz="1200" spc="-50" dirty="0">
                <a:solidFill>
                  <a:srgbClr val="B3CDD1"/>
                </a:solidFill>
                <a:latin typeface="Verdana"/>
                <a:cs typeface="Verdana"/>
              </a:rPr>
              <a:t> </a:t>
            </a:r>
            <a:r>
              <a:rPr sz="1200" spc="-10" dirty="0" err="1">
                <a:solidFill>
                  <a:srgbClr val="B3CDD1"/>
                </a:solidFill>
                <a:latin typeface="Verdana"/>
                <a:cs typeface="Verdana"/>
              </a:rPr>
              <a:t>Vecozola</a:t>
            </a:r>
            <a:r>
              <a:rPr sz="1200" spc="-45" dirty="0">
                <a:solidFill>
                  <a:srgbClr val="B3CDD1"/>
                </a:solidFill>
                <a:latin typeface="Verdana"/>
                <a:cs typeface="Verdana"/>
              </a:rPr>
              <a:t> </a:t>
            </a:r>
            <a:r>
              <a:rPr sz="1200" spc="-20" dirty="0">
                <a:solidFill>
                  <a:srgbClr val="B3CDD1"/>
                </a:solidFill>
                <a:latin typeface="Verdana"/>
                <a:cs typeface="Verdana"/>
              </a:rPr>
              <a:t>2026</a:t>
            </a:r>
            <a:r>
              <a:rPr lang="lv-LV" sz="1200" spc="-20" dirty="0">
                <a:solidFill>
                  <a:srgbClr val="B3CDD1"/>
                </a:solidFill>
                <a:latin typeface="Verdana"/>
                <a:cs typeface="Verdana"/>
              </a:rPr>
              <a:t>.10.19.</a:t>
            </a:r>
            <a:endParaRPr sz="1200" dirty="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036300" y="6379457"/>
            <a:ext cx="267335" cy="2571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500" spc="-25" dirty="0">
                <a:solidFill>
                  <a:srgbClr val="B3CDD1"/>
                </a:solidFill>
                <a:latin typeface="Verdana"/>
                <a:cs typeface="Verdana"/>
              </a:rPr>
              <a:t>01</a:t>
            </a:r>
            <a:endParaRPr sz="1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6900" y="284479"/>
            <a:ext cx="134493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006C70"/>
                </a:solidFill>
                <a:latin typeface="Verdana"/>
                <a:cs typeface="Verdana"/>
              </a:rPr>
              <a:t>01</a:t>
            </a:r>
            <a:r>
              <a:rPr sz="1500" b="1" spc="-1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1500" b="1" dirty="0">
                <a:solidFill>
                  <a:srgbClr val="006C70"/>
                </a:solidFill>
                <a:latin typeface="Verdana"/>
                <a:cs typeface="Verdana"/>
              </a:rPr>
              <a:t>/</a:t>
            </a:r>
            <a:r>
              <a:rPr sz="1500" b="1" spc="-1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1500" b="1" spc="-10" dirty="0">
                <a:solidFill>
                  <a:srgbClr val="006C70"/>
                </a:solidFill>
                <a:latin typeface="Verdana"/>
                <a:cs typeface="Verdana"/>
              </a:rPr>
              <a:t>RĪCĪBA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Pirmie</a:t>
            </a:r>
            <a:r>
              <a:rPr spc="-40" dirty="0"/>
              <a:t> </a:t>
            </a:r>
            <a:r>
              <a:rPr dirty="0"/>
              <a:t>soļi</a:t>
            </a:r>
            <a:r>
              <a:rPr spc="-35" dirty="0"/>
              <a:t> </a:t>
            </a:r>
            <a:r>
              <a:rPr dirty="0"/>
              <a:t>jebkurā</a:t>
            </a:r>
            <a:r>
              <a:rPr spc="-30" dirty="0"/>
              <a:t> </a:t>
            </a:r>
            <a:r>
              <a:rPr spc="-10" dirty="0"/>
              <a:t>krīzē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96900" y="2066035"/>
            <a:ext cx="621030" cy="3242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b="1" spc="-25" dirty="0">
                <a:solidFill>
                  <a:srgbClr val="006C70"/>
                </a:solidFill>
                <a:latin typeface="Verdana"/>
                <a:cs typeface="Verdana"/>
              </a:rPr>
              <a:t>01</a:t>
            </a:r>
            <a:endParaRPr sz="33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3165"/>
              </a:spcBef>
            </a:pPr>
            <a:r>
              <a:rPr sz="3300" b="1" spc="-25" dirty="0">
                <a:solidFill>
                  <a:srgbClr val="006C70"/>
                </a:solidFill>
                <a:latin typeface="Verdana"/>
                <a:cs typeface="Verdana"/>
              </a:rPr>
              <a:t>02</a:t>
            </a:r>
            <a:endParaRPr sz="33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3165"/>
              </a:spcBef>
            </a:pPr>
            <a:r>
              <a:rPr sz="3300" b="1" spc="-25" dirty="0">
                <a:solidFill>
                  <a:srgbClr val="006C70"/>
                </a:solidFill>
                <a:latin typeface="Verdana"/>
                <a:cs typeface="Verdana"/>
              </a:rPr>
              <a:t>03</a:t>
            </a:r>
            <a:endParaRPr sz="33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3165"/>
              </a:spcBef>
            </a:pPr>
            <a:r>
              <a:rPr sz="3300" b="1" spc="-25" dirty="0">
                <a:solidFill>
                  <a:srgbClr val="006C70"/>
                </a:solidFill>
                <a:latin typeface="Verdana"/>
                <a:cs typeface="Verdana"/>
              </a:rPr>
              <a:t>04</a:t>
            </a:r>
            <a:endParaRPr sz="33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25600" y="2069084"/>
            <a:ext cx="501904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dirty="0">
                <a:solidFill>
                  <a:srgbClr val="142F3B"/>
                </a:solidFill>
                <a:latin typeface="Verdana"/>
                <a:cs typeface="Verdana"/>
              </a:rPr>
              <a:t>Pārvietojieties</a:t>
            </a:r>
            <a:r>
              <a:rPr sz="2700" spc="-11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700" dirty="0">
                <a:solidFill>
                  <a:srgbClr val="142F3B"/>
                </a:solidFill>
                <a:latin typeface="Verdana"/>
                <a:cs typeface="Verdana"/>
              </a:rPr>
              <a:t>drošākā</a:t>
            </a:r>
            <a:r>
              <a:rPr sz="2700" spc="-11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700" spc="-10" dirty="0">
                <a:solidFill>
                  <a:srgbClr val="142F3B"/>
                </a:solidFill>
                <a:latin typeface="Verdana"/>
                <a:cs typeface="Verdana"/>
              </a:rPr>
              <a:t>vietā.</a:t>
            </a:r>
            <a:endParaRPr sz="27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25600" y="2973959"/>
            <a:ext cx="618236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10" dirty="0">
                <a:solidFill>
                  <a:srgbClr val="142F3B"/>
                </a:solidFill>
                <a:latin typeface="Verdana"/>
                <a:cs typeface="Verdana"/>
              </a:rPr>
              <a:t>Noskaidrojiet</a:t>
            </a:r>
            <a:r>
              <a:rPr sz="2700" spc="-13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700" dirty="0">
                <a:solidFill>
                  <a:srgbClr val="142F3B"/>
                </a:solidFill>
                <a:latin typeface="Verdana"/>
                <a:cs typeface="Verdana"/>
              </a:rPr>
              <a:t>oficiālos</a:t>
            </a:r>
            <a:r>
              <a:rPr sz="2700" spc="-13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700" spc="-10" dirty="0">
                <a:solidFill>
                  <a:srgbClr val="142F3B"/>
                </a:solidFill>
                <a:latin typeface="Verdana"/>
                <a:cs typeface="Verdana"/>
              </a:rPr>
              <a:t>norādījumus.</a:t>
            </a:r>
            <a:endParaRPr sz="27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25600" y="3878834"/>
            <a:ext cx="769556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dirty="0">
                <a:solidFill>
                  <a:srgbClr val="142F3B"/>
                </a:solidFill>
                <a:latin typeface="Verdana"/>
                <a:cs typeface="Verdana"/>
              </a:rPr>
              <a:t>Ja</a:t>
            </a:r>
            <a:r>
              <a:rPr sz="2700" spc="-9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700" dirty="0">
                <a:solidFill>
                  <a:srgbClr val="142F3B"/>
                </a:solidFill>
                <a:latin typeface="Verdana"/>
                <a:cs typeface="Verdana"/>
              </a:rPr>
              <a:t>ir</a:t>
            </a:r>
            <a:r>
              <a:rPr sz="2700" spc="-9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700" dirty="0">
                <a:solidFill>
                  <a:srgbClr val="142F3B"/>
                </a:solidFill>
                <a:latin typeface="Verdana"/>
                <a:cs typeface="Verdana"/>
              </a:rPr>
              <a:t>tūlītējas</a:t>
            </a:r>
            <a:r>
              <a:rPr sz="2700" spc="-9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700" dirty="0">
                <a:solidFill>
                  <a:srgbClr val="142F3B"/>
                </a:solidFill>
                <a:latin typeface="Verdana"/>
                <a:cs typeface="Verdana"/>
              </a:rPr>
              <a:t>briesmas,</a:t>
            </a:r>
            <a:r>
              <a:rPr sz="2700" spc="-9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700" dirty="0">
                <a:solidFill>
                  <a:srgbClr val="142F3B"/>
                </a:solidFill>
                <a:latin typeface="Verdana"/>
                <a:cs typeface="Verdana"/>
              </a:rPr>
              <a:t>zvaniet</a:t>
            </a:r>
            <a:r>
              <a:rPr sz="2700" spc="-3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700" dirty="0">
                <a:solidFill>
                  <a:srgbClr val="FF0000"/>
                </a:solidFill>
                <a:latin typeface="Verdana"/>
                <a:cs typeface="Verdana"/>
              </a:rPr>
              <a:t>112</a:t>
            </a:r>
            <a:r>
              <a:rPr sz="2700" spc="-8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2700" dirty="0">
                <a:solidFill>
                  <a:srgbClr val="142F3B"/>
                </a:solidFill>
                <a:latin typeface="Verdana"/>
                <a:cs typeface="Verdana"/>
              </a:rPr>
              <a:t>vai</a:t>
            </a:r>
            <a:r>
              <a:rPr sz="2700" spc="-8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700" spc="-20" dirty="0">
                <a:solidFill>
                  <a:srgbClr val="FF0000"/>
                </a:solidFill>
                <a:latin typeface="Verdana"/>
                <a:cs typeface="Verdana"/>
              </a:rPr>
              <a:t>113</a:t>
            </a:r>
            <a:r>
              <a:rPr sz="2700" spc="-20" dirty="0">
                <a:solidFill>
                  <a:srgbClr val="142F3B"/>
                </a:solidFill>
                <a:latin typeface="Verdana"/>
                <a:cs typeface="Verdana"/>
              </a:rPr>
              <a:t>.</a:t>
            </a:r>
            <a:endParaRPr sz="27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25600" y="4783709"/>
            <a:ext cx="7861934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dirty="0">
                <a:solidFill>
                  <a:srgbClr val="142F3B"/>
                </a:solidFill>
                <a:latin typeface="Verdana"/>
                <a:cs typeface="Verdana"/>
              </a:rPr>
              <a:t>Paziņojiet</a:t>
            </a:r>
            <a:r>
              <a:rPr sz="2700" spc="-13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700" dirty="0">
                <a:solidFill>
                  <a:srgbClr val="142F3B"/>
                </a:solidFill>
                <a:latin typeface="Verdana"/>
                <a:cs typeface="Verdana"/>
              </a:rPr>
              <a:t>vienam</a:t>
            </a:r>
            <a:r>
              <a:rPr sz="2700" spc="-13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700" dirty="0">
                <a:solidFill>
                  <a:srgbClr val="142F3B"/>
                </a:solidFill>
                <a:latin typeface="Verdana"/>
                <a:cs typeface="Verdana"/>
              </a:rPr>
              <a:t>tuviniekam,</a:t>
            </a:r>
            <a:r>
              <a:rPr sz="2700" spc="-13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700" dirty="0">
                <a:solidFill>
                  <a:srgbClr val="142F3B"/>
                </a:solidFill>
                <a:latin typeface="Verdana"/>
                <a:cs typeface="Verdana"/>
              </a:rPr>
              <a:t>kur</a:t>
            </a:r>
            <a:r>
              <a:rPr sz="2700" spc="-12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700" spc="-10" dirty="0">
                <a:solidFill>
                  <a:srgbClr val="142F3B"/>
                </a:solidFill>
                <a:latin typeface="Verdana"/>
                <a:cs typeface="Verdana"/>
              </a:rPr>
              <a:t>atrodaties.</a:t>
            </a:r>
            <a:endParaRPr sz="27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96900" y="6400235"/>
            <a:ext cx="2435225" cy="2108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200" dirty="0">
                <a:solidFill>
                  <a:srgbClr val="455D66"/>
                </a:solidFill>
                <a:latin typeface="Verdana"/>
                <a:cs typeface="Verdana"/>
              </a:rPr>
              <a:t>Avoti</a:t>
            </a:r>
            <a:r>
              <a:rPr sz="1200" spc="-65" dirty="0">
                <a:solidFill>
                  <a:srgbClr val="455D66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455D66"/>
                </a:solidFill>
                <a:latin typeface="Verdana"/>
                <a:cs typeface="Verdana"/>
              </a:rPr>
              <a:t>un</a:t>
            </a:r>
            <a:r>
              <a:rPr sz="1200" spc="-60" dirty="0">
                <a:solidFill>
                  <a:srgbClr val="455D66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455D66"/>
                </a:solidFill>
                <a:latin typeface="Verdana"/>
                <a:cs typeface="Verdana"/>
              </a:rPr>
              <a:t>saites:</a:t>
            </a:r>
            <a:r>
              <a:rPr sz="1200" spc="-60" dirty="0">
                <a:solidFill>
                  <a:srgbClr val="455D66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455D66"/>
                </a:solidFill>
                <a:latin typeface="Verdana"/>
                <a:cs typeface="Verdana"/>
              </a:rPr>
              <a:t>slaida</a:t>
            </a:r>
            <a:r>
              <a:rPr sz="1200" spc="-60" dirty="0">
                <a:solidFill>
                  <a:srgbClr val="455D66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455D66"/>
                </a:solidFill>
                <a:latin typeface="Verdana"/>
                <a:cs typeface="Verdana"/>
              </a:rPr>
              <a:t>piezīmēs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036300" y="6379457"/>
            <a:ext cx="267335" cy="2571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500" spc="-25" dirty="0">
                <a:solidFill>
                  <a:srgbClr val="455D66"/>
                </a:solidFill>
                <a:latin typeface="Verdana"/>
                <a:cs typeface="Verdana"/>
              </a:rPr>
              <a:t>02</a:t>
            </a:r>
            <a:endParaRPr sz="1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6900" y="284479"/>
            <a:ext cx="336867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006C70"/>
                </a:solidFill>
                <a:latin typeface="Verdana"/>
                <a:cs typeface="Verdana"/>
              </a:rPr>
              <a:t>01</a:t>
            </a:r>
            <a:r>
              <a:rPr sz="1500" b="1" spc="-3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1500" b="1" dirty="0">
                <a:solidFill>
                  <a:srgbClr val="006C70"/>
                </a:solidFill>
                <a:latin typeface="Verdana"/>
                <a:cs typeface="Verdana"/>
              </a:rPr>
              <a:t>/</a:t>
            </a:r>
            <a:r>
              <a:rPr sz="1500" b="1" spc="-3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1500" b="1" spc="-10" dirty="0">
                <a:solidFill>
                  <a:srgbClr val="006C70"/>
                </a:solidFill>
                <a:latin typeface="Verdana"/>
                <a:cs typeface="Verdana"/>
              </a:rPr>
              <a:t>NEATLIEKAMA</a:t>
            </a:r>
            <a:r>
              <a:rPr sz="1500" b="1" spc="-3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1500" b="1" spc="-10" dirty="0">
                <a:solidFill>
                  <a:srgbClr val="006C70"/>
                </a:solidFill>
                <a:latin typeface="Verdana"/>
                <a:cs typeface="Verdana"/>
              </a:rPr>
              <a:t>PALĪDZĪBA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Divi</a:t>
            </a:r>
            <a:r>
              <a:rPr spc="-80" dirty="0"/>
              <a:t> </a:t>
            </a:r>
            <a:r>
              <a:rPr dirty="0"/>
              <a:t>numuri,</a:t>
            </a:r>
            <a:r>
              <a:rPr spc="-70" dirty="0"/>
              <a:t> </a:t>
            </a:r>
            <a:r>
              <a:rPr dirty="0"/>
              <a:t>ko</a:t>
            </a:r>
            <a:r>
              <a:rPr spc="-75" dirty="0"/>
              <a:t> </a:t>
            </a:r>
            <a:r>
              <a:rPr spc="-10" dirty="0"/>
              <a:t>atcerēties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96900" y="1541398"/>
            <a:ext cx="2581910" cy="3797300"/>
          </a:xfrm>
          <a:prstGeom prst="rect">
            <a:avLst/>
          </a:prstGeom>
        </p:spPr>
        <p:txBody>
          <a:bodyPr vert="horz" wrap="square" lIns="0" tIns="4584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610"/>
              </a:spcBef>
            </a:pPr>
            <a:r>
              <a:rPr sz="9450" b="1" spc="-25" dirty="0">
                <a:solidFill>
                  <a:srgbClr val="A83124"/>
                </a:solidFill>
                <a:latin typeface="Verdana"/>
                <a:cs typeface="Verdana"/>
              </a:rPr>
              <a:t>112</a:t>
            </a:r>
            <a:endParaRPr sz="94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3510"/>
              </a:spcBef>
            </a:pPr>
            <a:r>
              <a:rPr sz="9450" b="1" spc="-25" dirty="0">
                <a:solidFill>
                  <a:srgbClr val="A83124"/>
                </a:solidFill>
                <a:latin typeface="Verdana"/>
                <a:cs typeface="Verdana"/>
              </a:rPr>
              <a:t>113</a:t>
            </a:r>
            <a:endParaRPr sz="945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940300" y="2297303"/>
            <a:ext cx="4057015" cy="87121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899"/>
              </a:lnSpc>
              <a:spcBef>
                <a:spcPts val="95"/>
              </a:spcBef>
            </a:pPr>
            <a:r>
              <a:rPr sz="2750" dirty="0">
                <a:solidFill>
                  <a:srgbClr val="142F3B"/>
                </a:solidFill>
                <a:latin typeface="Verdana"/>
                <a:cs typeface="Verdana"/>
              </a:rPr>
              <a:t>Ugunsgrēks,</a:t>
            </a:r>
            <a:r>
              <a:rPr sz="2750" spc="-5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750" spc="-10" dirty="0">
                <a:solidFill>
                  <a:srgbClr val="142F3B"/>
                </a:solidFill>
                <a:latin typeface="Verdana"/>
                <a:cs typeface="Verdana"/>
              </a:rPr>
              <a:t>glābšana, </a:t>
            </a:r>
            <a:r>
              <a:rPr sz="2750" dirty="0">
                <a:solidFill>
                  <a:srgbClr val="142F3B"/>
                </a:solidFill>
                <a:latin typeface="Verdana"/>
                <a:cs typeface="Verdana"/>
              </a:rPr>
              <a:t>apdraudējums,</a:t>
            </a:r>
            <a:r>
              <a:rPr sz="2750" spc="-10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750" spc="-10" dirty="0">
                <a:solidFill>
                  <a:srgbClr val="142F3B"/>
                </a:solidFill>
                <a:latin typeface="Verdana"/>
                <a:cs typeface="Verdana"/>
              </a:rPr>
              <a:t>policija</a:t>
            </a:r>
            <a:endParaRPr sz="275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940300" y="4145153"/>
            <a:ext cx="3996690" cy="87121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899"/>
              </a:lnSpc>
              <a:spcBef>
                <a:spcPts val="95"/>
              </a:spcBef>
            </a:pPr>
            <a:r>
              <a:rPr sz="2750" dirty="0">
                <a:solidFill>
                  <a:srgbClr val="142F3B"/>
                </a:solidFill>
                <a:latin typeface="Verdana"/>
                <a:cs typeface="Verdana"/>
              </a:rPr>
              <a:t>Dzīvībai</a:t>
            </a:r>
            <a:r>
              <a:rPr sz="2750" spc="-3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750" spc="-10" dirty="0">
                <a:solidFill>
                  <a:srgbClr val="142F3B"/>
                </a:solidFill>
                <a:latin typeface="Verdana"/>
                <a:cs typeface="Verdana"/>
              </a:rPr>
              <a:t>bīstama </a:t>
            </a:r>
            <a:r>
              <a:rPr sz="2750" dirty="0">
                <a:solidFill>
                  <a:srgbClr val="142F3B"/>
                </a:solidFill>
                <a:latin typeface="Verdana"/>
                <a:cs typeface="Verdana"/>
              </a:rPr>
              <a:t>saslimšana</a:t>
            </a:r>
            <a:r>
              <a:rPr sz="2750" spc="-3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750" dirty="0">
                <a:solidFill>
                  <a:srgbClr val="142F3B"/>
                </a:solidFill>
                <a:latin typeface="Verdana"/>
                <a:cs typeface="Verdana"/>
              </a:rPr>
              <a:t>vai</a:t>
            </a:r>
            <a:r>
              <a:rPr sz="2750" spc="-2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750" spc="-10" dirty="0">
                <a:solidFill>
                  <a:srgbClr val="142F3B"/>
                </a:solidFill>
                <a:latin typeface="Verdana"/>
                <a:cs typeface="Verdana"/>
              </a:rPr>
              <a:t>trauma</a:t>
            </a:r>
            <a:endParaRPr sz="275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6900" y="5767451"/>
            <a:ext cx="6995159" cy="3568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Ja</a:t>
            </a:r>
            <a:r>
              <a:rPr sz="2150" b="1" spc="5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nezināt,</a:t>
            </a:r>
            <a:r>
              <a:rPr sz="2150" b="1" spc="5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kuru</a:t>
            </a:r>
            <a:r>
              <a:rPr sz="2150" b="1" spc="5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dienestu</a:t>
            </a:r>
            <a:r>
              <a:rPr sz="2150" b="1" spc="5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vajag,</a:t>
            </a:r>
            <a:r>
              <a:rPr sz="2150" b="1" spc="5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zvaniet</a:t>
            </a:r>
            <a:r>
              <a:rPr sz="2150" b="1" spc="5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spc="-20" dirty="0">
                <a:solidFill>
                  <a:srgbClr val="006C70"/>
                </a:solidFill>
                <a:latin typeface="Verdana"/>
                <a:cs typeface="Verdana"/>
              </a:rPr>
              <a:t>112.</a:t>
            </a:r>
            <a:endParaRPr sz="215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036300" y="6379457"/>
            <a:ext cx="267335" cy="2571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500" spc="-25" dirty="0">
                <a:solidFill>
                  <a:srgbClr val="455D66"/>
                </a:solidFill>
                <a:latin typeface="Verdana"/>
                <a:cs typeface="Verdana"/>
              </a:rPr>
              <a:t>03</a:t>
            </a:r>
            <a:endParaRPr sz="1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6900" y="284479"/>
            <a:ext cx="161607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006C70"/>
                </a:solidFill>
                <a:latin typeface="Verdana"/>
                <a:cs typeface="Verdana"/>
              </a:rPr>
              <a:t>01</a:t>
            </a:r>
            <a:r>
              <a:rPr sz="1500" b="1" spc="-1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1500" b="1" dirty="0">
                <a:solidFill>
                  <a:srgbClr val="006C70"/>
                </a:solidFill>
                <a:latin typeface="Verdana"/>
                <a:cs typeface="Verdana"/>
              </a:rPr>
              <a:t>/</a:t>
            </a:r>
            <a:r>
              <a:rPr sz="1500" b="1" spc="-1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1500" b="1" spc="-10" dirty="0">
                <a:solidFill>
                  <a:srgbClr val="006C70"/>
                </a:solidFill>
                <a:latin typeface="Verdana"/>
                <a:cs typeface="Verdana"/>
              </a:rPr>
              <a:t>VESELĪBA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Kad</a:t>
            </a:r>
            <a:r>
              <a:rPr spc="-30" dirty="0"/>
              <a:t> </a:t>
            </a:r>
            <a:r>
              <a:rPr dirty="0"/>
              <a:t>veselības</a:t>
            </a:r>
            <a:r>
              <a:rPr spc="-30" dirty="0"/>
              <a:t> </a:t>
            </a:r>
            <a:r>
              <a:rPr dirty="0"/>
              <a:t>dēļ</a:t>
            </a:r>
            <a:r>
              <a:rPr spc="-30" dirty="0"/>
              <a:t> </a:t>
            </a:r>
            <a:r>
              <a:rPr dirty="0"/>
              <a:t>jāzvana</a:t>
            </a:r>
            <a:r>
              <a:rPr spc="-30" dirty="0"/>
              <a:t> </a:t>
            </a:r>
            <a:r>
              <a:rPr spc="-20" dirty="0"/>
              <a:t>113?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96900" y="2069465"/>
            <a:ext cx="8744585" cy="407416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Bezsamaņa</a:t>
            </a:r>
            <a:r>
              <a:rPr sz="2600" spc="-1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vai</a:t>
            </a:r>
            <a:r>
              <a:rPr sz="2600" spc="-1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cilvēks</a:t>
            </a:r>
            <a:r>
              <a:rPr sz="2600" spc="-1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neelpo</a:t>
            </a:r>
            <a:r>
              <a:rPr sz="2600" spc="-1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spc="-10" dirty="0">
                <a:solidFill>
                  <a:srgbClr val="142F3B"/>
                </a:solidFill>
                <a:latin typeface="Verdana"/>
                <a:cs typeface="Verdana"/>
              </a:rPr>
              <a:t>normāli.</a:t>
            </a:r>
            <a:endParaRPr sz="2600">
              <a:latin typeface="Verdana"/>
              <a:cs typeface="Verdana"/>
            </a:endParaRPr>
          </a:p>
          <a:p>
            <a:pPr marL="12700" marR="5080">
              <a:lnSpc>
                <a:spcPts val="7050"/>
              </a:lnSpc>
              <a:spcBef>
                <a:spcPts val="890"/>
              </a:spcBef>
            </a:pP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Pēkšņi</a:t>
            </a:r>
            <a:r>
              <a:rPr sz="2600" spc="-1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smagi</a:t>
            </a:r>
            <a:r>
              <a:rPr sz="2600" spc="-1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elpošanas</a:t>
            </a:r>
            <a:r>
              <a:rPr sz="2600" spc="-1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traucējumi</a:t>
            </a:r>
            <a:r>
              <a:rPr sz="2600" spc="-1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vai</a:t>
            </a:r>
            <a:r>
              <a:rPr sz="2600" spc="-1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sāpes</a:t>
            </a:r>
            <a:r>
              <a:rPr sz="2600" spc="-10" dirty="0">
                <a:solidFill>
                  <a:srgbClr val="142F3B"/>
                </a:solidFill>
                <a:latin typeface="Verdana"/>
                <a:cs typeface="Verdana"/>
              </a:rPr>
              <a:t> krūtīs.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Pēkšņs</a:t>
            </a:r>
            <a:r>
              <a:rPr sz="2600" spc="-1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vienas</a:t>
            </a:r>
            <a:r>
              <a:rPr sz="2600" spc="-1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puses</a:t>
            </a:r>
            <a:r>
              <a:rPr sz="2600" spc="-1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vājums</a:t>
            </a:r>
            <a:r>
              <a:rPr sz="2600" spc="-1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vai</a:t>
            </a:r>
            <a:r>
              <a:rPr sz="2600" spc="-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runas</a:t>
            </a:r>
            <a:r>
              <a:rPr sz="2600" spc="-10" dirty="0">
                <a:solidFill>
                  <a:srgbClr val="142F3B"/>
                </a:solidFill>
                <a:latin typeface="Verdana"/>
                <a:cs typeface="Verdana"/>
              </a:rPr>
              <a:t> traucējumi.</a:t>
            </a:r>
            <a:endParaRPr sz="2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3040"/>
              </a:spcBef>
            </a:pP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Spēcīga</a:t>
            </a:r>
            <a:r>
              <a:rPr sz="2600" spc="-2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asiņošana</a:t>
            </a:r>
            <a:r>
              <a:rPr sz="2600" spc="-1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vai</a:t>
            </a:r>
            <a:r>
              <a:rPr sz="2600" spc="-2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ļoti</a:t>
            </a:r>
            <a:r>
              <a:rPr sz="2600" spc="-1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smaga</a:t>
            </a:r>
            <a:r>
              <a:rPr sz="2600" spc="-1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spc="-10" dirty="0">
                <a:solidFill>
                  <a:srgbClr val="142F3B"/>
                </a:solidFill>
                <a:latin typeface="Verdana"/>
                <a:cs typeface="Verdana"/>
              </a:rPr>
              <a:t>trauma.</a:t>
            </a:r>
            <a:endParaRPr sz="26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835"/>
              </a:spcBef>
            </a:pPr>
            <a:endParaRPr sz="2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2150" b="1" dirty="0">
                <a:solidFill>
                  <a:srgbClr val="A83124"/>
                </a:solidFill>
                <a:latin typeface="Verdana"/>
                <a:cs typeface="Verdana"/>
              </a:rPr>
              <a:t>Pie</a:t>
            </a:r>
            <a:r>
              <a:rPr sz="2150" b="1" spc="55" dirty="0">
                <a:solidFill>
                  <a:srgbClr val="A83124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A83124"/>
                </a:solidFill>
                <a:latin typeface="Verdana"/>
                <a:cs typeface="Verdana"/>
              </a:rPr>
              <a:t>pēkšņām</a:t>
            </a:r>
            <a:r>
              <a:rPr sz="2150" b="1" spc="65" dirty="0">
                <a:solidFill>
                  <a:srgbClr val="A83124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A83124"/>
                </a:solidFill>
                <a:latin typeface="Verdana"/>
                <a:cs typeface="Verdana"/>
              </a:rPr>
              <a:t>smagām</a:t>
            </a:r>
            <a:r>
              <a:rPr sz="2150" b="1" spc="65" dirty="0">
                <a:solidFill>
                  <a:srgbClr val="A83124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A83124"/>
                </a:solidFill>
                <a:latin typeface="Verdana"/>
                <a:cs typeface="Verdana"/>
              </a:rPr>
              <a:t>pazīmēm</a:t>
            </a:r>
            <a:r>
              <a:rPr sz="2150" b="1" spc="65" dirty="0">
                <a:solidFill>
                  <a:srgbClr val="A83124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A83124"/>
                </a:solidFill>
                <a:latin typeface="Verdana"/>
                <a:cs typeface="Verdana"/>
              </a:rPr>
              <a:t>negaidiet</a:t>
            </a:r>
            <a:r>
              <a:rPr sz="2150" b="1" spc="70" dirty="0">
                <a:solidFill>
                  <a:srgbClr val="A83124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A83124"/>
                </a:solidFill>
                <a:latin typeface="Verdana"/>
                <a:cs typeface="Verdana"/>
              </a:rPr>
              <a:t>līdz</a:t>
            </a:r>
            <a:r>
              <a:rPr sz="2150" b="1" spc="65" dirty="0">
                <a:solidFill>
                  <a:srgbClr val="A83124"/>
                </a:solidFill>
                <a:latin typeface="Verdana"/>
                <a:cs typeface="Verdana"/>
              </a:rPr>
              <a:t> </a:t>
            </a:r>
            <a:r>
              <a:rPr sz="2150" b="1" spc="-10" dirty="0">
                <a:solidFill>
                  <a:srgbClr val="A83124"/>
                </a:solidFill>
                <a:latin typeface="Verdana"/>
                <a:cs typeface="Verdana"/>
              </a:rPr>
              <a:t>rītam.</a:t>
            </a:r>
            <a:endParaRPr sz="215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036300" y="6379457"/>
            <a:ext cx="267335" cy="2571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500" spc="-25" dirty="0">
                <a:solidFill>
                  <a:srgbClr val="455D66"/>
                </a:solidFill>
                <a:latin typeface="Verdana"/>
                <a:cs typeface="Verdana"/>
              </a:rPr>
              <a:t>04</a:t>
            </a:r>
            <a:endParaRPr sz="1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6900" y="284479"/>
            <a:ext cx="336931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006C70"/>
                </a:solidFill>
                <a:latin typeface="Verdana"/>
                <a:cs typeface="Verdana"/>
              </a:rPr>
              <a:t>01</a:t>
            </a:r>
            <a:r>
              <a:rPr sz="1500" b="1" spc="-3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1500" b="1" dirty="0">
                <a:solidFill>
                  <a:srgbClr val="006C70"/>
                </a:solidFill>
                <a:latin typeface="Verdana"/>
                <a:cs typeface="Verdana"/>
              </a:rPr>
              <a:t>/</a:t>
            </a:r>
            <a:r>
              <a:rPr sz="1500" b="1" spc="-2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1500" b="1" dirty="0">
                <a:solidFill>
                  <a:srgbClr val="006C70"/>
                </a:solidFill>
                <a:latin typeface="Verdana"/>
                <a:cs typeface="Verdana"/>
              </a:rPr>
              <a:t>PALĪDZĪBAS</a:t>
            </a:r>
            <a:r>
              <a:rPr sz="1500" b="1" spc="-2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1500" b="1" spc="-10" dirty="0">
                <a:solidFill>
                  <a:srgbClr val="006C70"/>
                </a:solidFill>
                <a:latin typeface="Verdana"/>
                <a:cs typeface="Verdana"/>
              </a:rPr>
              <a:t>IZSAUKŠANA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Ko</a:t>
            </a:r>
            <a:r>
              <a:rPr spc="-25" dirty="0"/>
              <a:t> </a:t>
            </a:r>
            <a:r>
              <a:rPr dirty="0"/>
              <a:t>pateikt</a:t>
            </a:r>
            <a:r>
              <a:rPr spc="-20" dirty="0"/>
              <a:t> </a:t>
            </a:r>
            <a:r>
              <a:rPr spc="-10" dirty="0"/>
              <a:t>dispečeram?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96900" y="2069465"/>
            <a:ext cx="10373995" cy="438658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600" b="1" dirty="0">
                <a:solidFill>
                  <a:srgbClr val="142F3B"/>
                </a:solidFill>
                <a:latin typeface="Verdana"/>
                <a:cs typeface="Verdana"/>
              </a:rPr>
              <a:t>KUR?</a:t>
            </a:r>
            <a:r>
              <a:rPr sz="2600" b="1" spc="2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Adrese,</a:t>
            </a:r>
            <a:r>
              <a:rPr sz="2600" spc="-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māju</a:t>
            </a:r>
            <a:r>
              <a:rPr sz="2600" spc="-1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nosaukums,</a:t>
            </a:r>
            <a:r>
              <a:rPr sz="2600" spc="-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pagasts,</a:t>
            </a:r>
            <a:r>
              <a:rPr sz="2600" spc="-10" dirty="0">
                <a:solidFill>
                  <a:srgbClr val="142F3B"/>
                </a:solidFill>
                <a:latin typeface="Verdana"/>
                <a:cs typeface="Verdana"/>
              </a:rPr>
              <a:t> stāvs.</a:t>
            </a:r>
            <a:endParaRPr sz="26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770"/>
              </a:spcBef>
            </a:pPr>
            <a:endParaRPr sz="2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2600" b="1" dirty="0">
                <a:solidFill>
                  <a:srgbClr val="142F3B"/>
                </a:solidFill>
                <a:latin typeface="Verdana"/>
                <a:cs typeface="Verdana"/>
              </a:rPr>
              <a:t>KAS?</a:t>
            </a:r>
            <a:r>
              <a:rPr sz="2600" b="1" spc="4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Īsi</a:t>
            </a:r>
            <a:r>
              <a:rPr sz="2600" spc="1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pasakiet,</a:t>
            </a:r>
            <a:r>
              <a:rPr sz="2600" spc="1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kas</a:t>
            </a:r>
            <a:r>
              <a:rPr sz="2600" spc="1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spc="-10" dirty="0">
                <a:solidFill>
                  <a:srgbClr val="142F3B"/>
                </a:solidFill>
                <a:latin typeface="Verdana"/>
                <a:cs typeface="Verdana"/>
              </a:rPr>
              <a:t>noticis.</a:t>
            </a:r>
            <a:endParaRPr sz="26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770"/>
              </a:spcBef>
            </a:pPr>
            <a:endParaRPr sz="2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2600" b="1" dirty="0">
                <a:solidFill>
                  <a:srgbClr val="142F3B"/>
                </a:solidFill>
                <a:latin typeface="Verdana"/>
                <a:cs typeface="Verdana"/>
              </a:rPr>
              <a:t>CIK?</a:t>
            </a:r>
            <a:r>
              <a:rPr sz="2600" b="1" spc="3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Cik</a:t>
            </a:r>
            <a:r>
              <a:rPr sz="2600" spc="1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cilvēku</a:t>
            </a:r>
            <a:r>
              <a:rPr sz="2600" spc="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cietuši</a:t>
            </a:r>
            <a:r>
              <a:rPr sz="2600" spc="1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un</a:t>
            </a:r>
            <a:r>
              <a:rPr sz="2600" spc="1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kādā</a:t>
            </a:r>
            <a:r>
              <a:rPr sz="2600" spc="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spc="-10" dirty="0">
                <a:solidFill>
                  <a:srgbClr val="142F3B"/>
                </a:solidFill>
                <a:latin typeface="Verdana"/>
                <a:cs typeface="Verdana"/>
              </a:rPr>
              <a:t>stāvoklī.</a:t>
            </a:r>
            <a:endParaRPr sz="26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770"/>
              </a:spcBef>
            </a:pPr>
            <a:endParaRPr sz="2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2600" b="1" dirty="0">
                <a:solidFill>
                  <a:srgbClr val="142F3B"/>
                </a:solidFill>
                <a:latin typeface="Verdana"/>
                <a:cs typeface="Verdana"/>
              </a:rPr>
              <a:t>ATBILDIET.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Klausieties</a:t>
            </a:r>
            <a:r>
              <a:rPr sz="2600" spc="-3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un</a:t>
            </a:r>
            <a:r>
              <a:rPr sz="2600" spc="-2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izpildiet</a:t>
            </a:r>
            <a:r>
              <a:rPr sz="2600" spc="-3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spc="-10" dirty="0">
                <a:solidFill>
                  <a:srgbClr val="142F3B"/>
                </a:solidFill>
                <a:latin typeface="Verdana"/>
                <a:cs typeface="Verdana"/>
              </a:rPr>
              <a:t>norādījumus.</a:t>
            </a:r>
            <a:endParaRPr sz="26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655"/>
              </a:spcBef>
            </a:pPr>
            <a:endParaRPr sz="2600">
              <a:latin typeface="Verdana"/>
              <a:cs typeface="Verdana"/>
            </a:endParaRPr>
          </a:p>
          <a:p>
            <a:pPr marL="12700" marR="5080">
              <a:lnSpc>
                <a:spcPct val="101200"/>
              </a:lnSpc>
            </a:pP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Ieslēdziet</a:t>
            </a:r>
            <a:r>
              <a:rPr sz="2150" b="1" spc="4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skaļruni,</a:t>
            </a:r>
            <a:r>
              <a:rPr sz="2150" b="1" spc="5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ja</a:t>
            </a:r>
            <a:r>
              <a:rPr sz="2150" b="1" spc="4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vajag</a:t>
            </a:r>
            <a:r>
              <a:rPr sz="2150" b="1" spc="5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brīvas</a:t>
            </a:r>
            <a:r>
              <a:rPr sz="2150" b="1" spc="5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rokas.</a:t>
            </a:r>
            <a:r>
              <a:rPr sz="2150" b="1" spc="5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Ja</a:t>
            </a:r>
            <a:r>
              <a:rPr sz="2150" b="1" spc="4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nevar</a:t>
            </a:r>
            <a:r>
              <a:rPr sz="2150" b="1" spc="5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parunāt</a:t>
            </a:r>
            <a:r>
              <a:rPr sz="2150" b="1" spc="5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-</a:t>
            </a:r>
            <a:r>
              <a:rPr sz="2150" b="1" spc="4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spc="-10" dirty="0">
                <a:solidFill>
                  <a:srgbClr val="006C70"/>
                </a:solidFill>
                <a:latin typeface="Verdana"/>
                <a:cs typeface="Verdana"/>
              </a:rPr>
              <a:t>sūtiet </a:t>
            </a:r>
            <a:r>
              <a:rPr sz="2150" b="1" spc="-20" dirty="0">
                <a:solidFill>
                  <a:srgbClr val="006C70"/>
                </a:solidFill>
                <a:latin typeface="Verdana"/>
                <a:cs typeface="Verdana"/>
              </a:rPr>
              <a:t>sms.</a:t>
            </a:r>
            <a:endParaRPr sz="215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036300" y="6379457"/>
            <a:ext cx="267335" cy="2571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500" spc="-25" dirty="0">
                <a:solidFill>
                  <a:srgbClr val="455D66"/>
                </a:solidFill>
                <a:latin typeface="Verdana"/>
                <a:cs typeface="Verdana"/>
              </a:rPr>
              <a:t>05</a:t>
            </a:r>
            <a:endParaRPr sz="1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6900" y="284479"/>
            <a:ext cx="304165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006C70"/>
                </a:solidFill>
                <a:latin typeface="Verdana"/>
                <a:cs typeface="Verdana"/>
              </a:rPr>
              <a:t>01</a:t>
            </a:r>
            <a:r>
              <a:rPr sz="1500" b="1" spc="-3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1500" b="1" dirty="0">
                <a:solidFill>
                  <a:srgbClr val="006C70"/>
                </a:solidFill>
                <a:latin typeface="Verdana"/>
                <a:cs typeface="Verdana"/>
              </a:rPr>
              <a:t>/</a:t>
            </a:r>
            <a:r>
              <a:rPr sz="1500" b="1" spc="-3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1500" b="1" spc="-10" dirty="0">
                <a:solidFill>
                  <a:srgbClr val="006C70"/>
                </a:solidFill>
                <a:latin typeface="Verdana"/>
                <a:cs typeface="Verdana"/>
              </a:rPr>
              <a:t>MEDICĪNISKS</a:t>
            </a:r>
            <a:r>
              <a:rPr sz="1500" b="1" spc="-3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1500" b="1" spc="-10" dirty="0">
                <a:solidFill>
                  <a:srgbClr val="006C70"/>
                </a:solidFill>
                <a:latin typeface="Verdana"/>
                <a:cs typeface="Verdana"/>
              </a:rPr>
              <a:t>PADOMS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Kad</a:t>
            </a:r>
            <a:r>
              <a:rPr spc="-30" dirty="0"/>
              <a:t> </a:t>
            </a:r>
            <a:r>
              <a:rPr dirty="0"/>
              <a:t>palīdzību</a:t>
            </a:r>
            <a:r>
              <a:rPr spc="-30" dirty="0"/>
              <a:t> </a:t>
            </a:r>
            <a:r>
              <a:rPr dirty="0"/>
              <a:t>meklēt</a:t>
            </a:r>
            <a:r>
              <a:rPr spc="-30" dirty="0"/>
              <a:t> </a:t>
            </a:r>
            <a:r>
              <a:rPr spc="-10" dirty="0"/>
              <a:t>citur?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96900" y="1954022"/>
            <a:ext cx="8619490" cy="41706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600" b="1" spc="-10" dirty="0">
                <a:solidFill>
                  <a:srgbClr val="006C70"/>
                </a:solidFill>
                <a:latin typeface="Verdana"/>
                <a:cs typeface="Verdana"/>
              </a:rPr>
              <a:t>66016001</a:t>
            </a:r>
            <a:endParaRPr sz="6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995"/>
              </a:spcBef>
            </a:pPr>
            <a:r>
              <a:rPr sz="2450" dirty="0">
                <a:solidFill>
                  <a:srgbClr val="142F3B"/>
                </a:solidFill>
                <a:latin typeface="Verdana"/>
                <a:cs typeface="Verdana"/>
              </a:rPr>
              <a:t>Ģimenes</a:t>
            </a:r>
            <a:r>
              <a:rPr sz="2450" spc="-1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450" dirty="0">
                <a:solidFill>
                  <a:srgbClr val="142F3B"/>
                </a:solidFill>
                <a:latin typeface="Verdana"/>
                <a:cs typeface="Verdana"/>
              </a:rPr>
              <a:t>ārstu</a:t>
            </a:r>
            <a:r>
              <a:rPr sz="2450" spc="-1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450" dirty="0">
                <a:solidFill>
                  <a:srgbClr val="142F3B"/>
                </a:solidFill>
                <a:latin typeface="Verdana"/>
                <a:cs typeface="Verdana"/>
              </a:rPr>
              <a:t>konsultatīvais</a:t>
            </a:r>
            <a:r>
              <a:rPr sz="2450" spc="-1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450" spc="-10" dirty="0">
                <a:solidFill>
                  <a:srgbClr val="142F3B"/>
                </a:solidFill>
                <a:latin typeface="Verdana"/>
                <a:cs typeface="Verdana"/>
              </a:rPr>
              <a:t>tālrunis.</a:t>
            </a:r>
            <a:endParaRPr sz="2450">
              <a:latin typeface="Verdana"/>
              <a:cs typeface="Verdana"/>
            </a:endParaRPr>
          </a:p>
          <a:p>
            <a:pPr marL="12700" marR="226060">
              <a:lnSpc>
                <a:spcPct val="201500"/>
              </a:lnSpc>
            </a:pPr>
            <a:r>
              <a:rPr sz="2450" dirty="0">
                <a:solidFill>
                  <a:srgbClr val="142F3B"/>
                </a:solidFill>
                <a:latin typeface="Verdana"/>
                <a:cs typeface="Verdana"/>
              </a:rPr>
              <a:t>Darba</a:t>
            </a:r>
            <a:r>
              <a:rPr sz="2450" spc="-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450" dirty="0">
                <a:solidFill>
                  <a:srgbClr val="142F3B"/>
                </a:solidFill>
                <a:latin typeface="Verdana"/>
                <a:cs typeface="Verdana"/>
              </a:rPr>
              <a:t>dienās</a:t>
            </a:r>
            <a:r>
              <a:rPr sz="2450" spc="-10" dirty="0">
                <a:solidFill>
                  <a:srgbClr val="142F3B"/>
                </a:solidFill>
                <a:latin typeface="Verdana"/>
                <a:cs typeface="Verdana"/>
              </a:rPr>
              <a:t> 17.00–</a:t>
            </a:r>
            <a:r>
              <a:rPr sz="2450" dirty="0">
                <a:solidFill>
                  <a:srgbClr val="142F3B"/>
                </a:solidFill>
                <a:latin typeface="Verdana"/>
                <a:cs typeface="Verdana"/>
              </a:rPr>
              <a:t>8.00.</a:t>
            </a:r>
            <a:r>
              <a:rPr sz="2450" spc="-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450" dirty="0">
                <a:solidFill>
                  <a:srgbClr val="142F3B"/>
                </a:solidFill>
                <a:latin typeface="Verdana"/>
                <a:cs typeface="Verdana"/>
              </a:rPr>
              <a:t>Brīvdienās</a:t>
            </a:r>
            <a:r>
              <a:rPr sz="2450" spc="-1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450" dirty="0">
                <a:solidFill>
                  <a:srgbClr val="142F3B"/>
                </a:solidFill>
                <a:latin typeface="Verdana"/>
                <a:cs typeface="Verdana"/>
              </a:rPr>
              <a:t>visu</a:t>
            </a:r>
            <a:r>
              <a:rPr sz="2450" spc="-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450" spc="-10" dirty="0">
                <a:solidFill>
                  <a:srgbClr val="142F3B"/>
                </a:solidFill>
                <a:latin typeface="Verdana"/>
                <a:cs typeface="Verdana"/>
              </a:rPr>
              <a:t>diennakti. </a:t>
            </a:r>
            <a:r>
              <a:rPr sz="2450" dirty="0">
                <a:solidFill>
                  <a:srgbClr val="142F3B"/>
                </a:solidFill>
                <a:latin typeface="Verdana"/>
                <a:cs typeface="Verdana"/>
              </a:rPr>
              <a:t>Vieglāka</a:t>
            </a:r>
            <a:r>
              <a:rPr sz="2450" spc="-1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450" dirty="0">
                <a:solidFill>
                  <a:srgbClr val="142F3B"/>
                </a:solidFill>
                <a:latin typeface="Verdana"/>
                <a:cs typeface="Verdana"/>
              </a:rPr>
              <a:t>saslimšana</a:t>
            </a:r>
            <a:r>
              <a:rPr sz="2450" spc="-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450" dirty="0">
                <a:solidFill>
                  <a:srgbClr val="142F3B"/>
                </a:solidFill>
                <a:latin typeface="Verdana"/>
                <a:cs typeface="Verdana"/>
              </a:rPr>
              <a:t>vai</a:t>
            </a:r>
            <a:r>
              <a:rPr sz="2450" spc="-1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450" dirty="0">
                <a:solidFill>
                  <a:srgbClr val="142F3B"/>
                </a:solidFill>
                <a:latin typeface="Verdana"/>
                <a:cs typeface="Verdana"/>
              </a:rPr>
              <a:t>padoms,</a:t>
            </a:r>
            <a:r>
              <a:rPr sz="2450" spc="-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450" dirty="0">
                <a:solidFill>
                  <a:srgbClr val="142F3B"/>
                </a:solidFill>
                <a:latin typeface="Verdana"/>
                <a:cs typeface="Verdana"/>
              </a:rPr>
              <a:t>kad</a:t>
            </a:r>
            <a:r>
              <a:rPr sz="2450" spc="-1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450" dirty="0">
                <a:solidFill>
                  <a:srgbClr val="142F3B"/>
                </a:solidFill>
                <a:latin typeface="Verdana"/>
                <a:cs typeface="Verdana"/>
              </a:rPr>
              <a:t>ārsts</a:t>
            </a:r>
            <a:r>
              <a:rPr sz="2450" spc="-10" dirty="0">
                <a:solidFill>
                  <a:srgbClr val="142F3B"/>
                </a:solidFill>
                <a:latin typeface="Verdana"/>
                <a:cs typeface="Verdana"/>
              </a:rPr>
              <a:t> nestrādā.</a:t>
            </a:r>
            <a:endParaRPr sz="24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370"/>
              </a:spcBef>
            </a:pPr>
            <a:endParaRPr sz="24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Receptes</a:t>
            </a:r>
            <a:r>
              <a:rPr sz="2150" b="1" spc="5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un</a:t>
            </a:r>
            <a:r>
              <a:rPr sz="2150" b="1" spc="5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plānotu</a:t>
            </a:r>
            <a:r>
              <a:rPr sz="2150" b="1" spc="5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ārstēšanu</a:t>
            </a:r>
            <a:r>
              <a:rPr sz="2150" b="1" spc="5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kārtojiet</a:t>
            </a:r>
            <a:r>
              <a:rPr sz="2150" b="1" spc="5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pie</a:t>
            </a:r>
            <a:r>
              <a:rPr sz="2150" b="1" spc="5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sava</a:t>
            </a:r>
            <a:r>
              <a:rPr sz="2150" b="1" spc="4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spc="-10" dirty="0">
                <a:solidFill>
                  <a:srgbClr val="006C70"/>
                </a:solidFill>
                <a:latin typeface="Verdana"/>
                <a:cs typeface="Verdana"/>
              </a:rPr>
              <a:t>ārsta.</a:t>
            </a:r>
            <a:endParaRPr sz="215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036300" y="6379457"/>
            <a:ext cx="267335" cy="2571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500" spc="-25" dirty="0">
                <a:solidFill>
                  <a:srgbClr val="455D66"/>
                </a:solidFill>
                <a:latin typeface="Verdana"/>
                <a:cs typeface="Verdana"/>
              </a:rPr>
              <a:t>06</a:t>
            </a:r>
            <a:endParaRPr sz="1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6900" y="284479"/>
            <a:ext cx="222440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006C70"/>
                </a:solidFill>
                <a:latin typeface="Verdana"/>
                <a:cs typeface="Verdana"/>
              </a:rPr>
              <a:t>01</a:t>
            </a:r>
            <a:r>
              <a:rPr sz="1500" b="1" spc="-3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1500" b="1" dirty="0">
                <a:solidFill>
                  <a:srgbClr val="006C70"/>
                </a:solidFill>
                <a:latin typeface="Verdana"/>
                <a:cs typeface="Verdana"/>
              </a:rPr>
              <a:t>/</a:t>
            </a:r>
            <a:r>
              <a:rPr sz="1500" b="1" spc="-3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1500" b="1" dirty="0">
                <a:solidFill>
                  <a:srgbClr val="006C70"/>
                </a:solidFill>
                <a:latin typeface="Verdana"/>
                <a:cs typeface="Verdana"/>
              </a:rPr>
              <a:t>CITI</a:t>
            </a:r>
            <a:r>
              <a:rPr sz="1500" b="1" spc="-2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1500" b="1" spc="-10" dirty="0">
                <a:solidFill>
                  <a:srgbClr val="006C70"/>
                </a:solidFill>
                <a:latin typeface="Verdana"/>
                <a:cs typeface="Verdana"/>
              </a:rPr>
              <a:t>KONTAKTI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Avārijas</a:t>
            </a:r>
            <a:r>
              <a:rPr spc="-50" dirty="0"/>
              <a:t> </a:t>
            </a:r>
            <a:r>
              <a:rPr dirty="0"/>
              <a:t>un</a:t>
            </a:r>
            <a:r>
              <a:rPr spc="-50" dirty="0"/>
              <a:t> </a:t>
            </a:r>
            <a:r>
              <a:rPr dirty="0"/>
              <a:t>praktiska</a:t>
            </a:r>
            <a:r>
              <a:rPr spc="-50" dirty="0"/>
              <a:t> </a:t>
            </a:r>
            <a:r>
              <a:rPr spc="-10" dirty="0"/>
              <a:t>palīdzība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96900" y="2069846"/>
            <a:ext cx="9037320" cy="4073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50" dirty="0">
                <a:solidFill>
                  <a:srgbClr val="142F3B"/>
                </a:solidFill>
                <a:latin typeface="Verdana"/>
                <a:cs typeface="Verdana"/>
              </a:rPr>
              <a:t>8404</a:t>
            </a:r>
            <a:r>
              <a:rPr sz="2550" spc="-90" dirty="0">
                <a:solidFill>
                  <a:srgbClr val="142F3B"/>
                </a:solidFill>
                <a:latin typeface="Verdana"/>
                <a:cs typeface="Verdana"/>
              </a:rPr>
              <a:t>  </a:t>
            </a:r>
            <a:r>
              <a:rPr sz="2550" dirty="0">
                <a:solidFill>
                  <a:srgbClr val="142F3B"/>
                </a:solidFill>
                <a:latin typeface="Verdana"/>
                <a:cs typeface="Verdana"/>
              </a:rPr>
              <a:t>Elektrības</a:t>
            </a:r>
            <a:r>
              <a:rPr sz="2550" spc="-8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550" dirty="0">
                <a:solidFill>
                  <a:srgbClr val="142F3B"/>
                </a:solidFill>
                <a:latin typeface="Verdana"/>
                <a:cs typeface="Verdana"/>
              </a:rPr>
              <a:t>tīkla</a:t>
            </a:r>
            <a:r>
              <a:rPr sz="2550" spc="-9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550" dirty="0">
                <a:solidFill>
                  <a:srgbClr val="142F3B"/>
                </a:solidFill>
                <a:latin typeface="Verdana"/>
                <a:cs typeface="Verdana"/>
              </a:rPr>
              <a:t>bojājumi:</a:t>
            </a:r>
            <a:r>
              <a:rPr sz="2550" spc="-8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550" dirty="0">
                <a:solidFill>
                  <a:srgbClr val="142F3B"/>
                </a:solidFill>
                <a:latin typeface="Verdana"/>
                <a:cs typeface="Verdana"/>
              </a:rPr>
              <a:t>Sadales</a:t>
            </a:r>
            <a:r>
              <a:rPr sz="2550" spc="-8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550" spc="-10" dirty="0">
                <a:solidFill>
                  <a:srgbClr val="142F3B"/>
                </a:solidFill>
                <a:latin typeface="Verdana"/>
                <a:cs typeface="Verdana"/>
              </a:rPr>
              <a:t>tīkls.</a:t>
            </a:r>
            <a:endParaRPr sz="2550">
              <a:latin typeface="Verdana"/>
              <a:cs typeface="Verdana"/>
            </a:endParaRPr>
          </a:p>
          <a:p>
            <a:pPr marL="12700" marR="1100455">
              <a:lnSpc>
                <a:spcPct val="230399"/>
              </a:lnSpc>
            </a:pPr>
            <a:r>
              <a:rPr sz="2550" dirty="0">
                <a:solidFill>
                  <a:srgbClr val="142F3B"/>
                </a:solidFill>
                <a:latin typeface="Verdana"/>
                <a:cs typeface="Verdana"/>
              </a:rPr>
              <a:t>114</a:t>
            </a:r>
            <a:r>
              <a:rPr sz="2550" spc="-110" dirty="0">
                <a:solidFill>
                  <a:srgbClr val="142F3B"/>
                </a:solidFill>
                <a:latin typeface="Verdana"/>
                <a:cs typeface="Verdana"/>
              </a:rPr>
              <a:t>  </a:t>
            </a:r>
            <a:r>
              <a:rPr sz="2550" dirty="0">
                <a:solidFill>
                  <a:srgbClr val="142F3B"/>
                </a:solidFill>
                <a:latin typeface="Verdana"/>
                <a:cs typeface="Verdana"/>
              </a:rPr>
              <a:t>Dabasgāzes</a:t>
            </a:r>
            <a:r>
              <a:rPr sz="2550" spc="-10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550" dirty="0">
                <a:solidFill>
                  <a:srgbClr val="142F3B"/>
                </a:solidFill>
                <a:latin typeface="Verdana"/>
                <a:cs typeface="Verdana"/>
              </a:rPr>
              <a:t>noplūde:</a:t>
            </a:r>
            <a:r>
              <a:rPr sz="2550" spc="-10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550" spc="-10" dirty="0">
                <a:solidFill>
                  <a:srgbClr val="142F3B"/>
                </a:solidFill>
                <a:latin typeface="Verdana"/>
                <a:cs typeface="Verdana"/>
              </a:rPr>
              <a:t>GASO. </a:t>
            </a:r>
            <a:r>
              <a:rPr sz="2550" dirty="0">
                <a:solidFill>
                  <a:srgbClr val="142F3B"/>
                </a:solidFill>
                <a:latin typeface="Verdana"/>
                <a:cs typeface="Verdana"/>
              </a:rPr>
              <a:t>Apsaimniekotājs</a:t>
            </a:r>
            <a:r>
              <a:rPr sz="2550" spc="-50" dirty="0">
                <a:solidFill>
                  <a:srgbClr val="142F3B"/>
                </a:solidFill>
                <a:latin typeface="Verdana"/>
                <a:cs typeface="Verdana"/>
              </a:rPr>
              <a:t>  </a:t>
            </a:r>
            <a:r>
              <a:rPr sz="2550" dirty="0">
                <a:solidFill>
                  <a:srgbClr val="142F3B"/>
                </a:solidFill>
                <a:latin typeface="Verdana"/>
                <a:cs typeface="Verdana"/>
              </a:rPr>
              <a:t>Ūdens,</a:t>
            </a:r>
            <a:r>
              <a:rPr sz="2550" spc="-5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550" dirty="0">
                <a:solidFill>
                  <a:srgbClr val="142F3B"/>
                </a:solidFill>
                <a:latin typeface="Verdana"/>
                <a:cs typeface="Verdana"/>
              </a:rPr>
              <a:t>siltums,</a:t>
            </a:r>
            <a:r>
              <a:rPr sz="2550" spc="-5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550" dirty="0">
                <a:solidFill>
                  <a:srgbClr val="142F3B"/>
                </a:solidFill>
                <a:latin typeface="Verdana"/>
                <a:cs typeface="Verdana"/>
              </a:rPr>
              <a:t>ēkas</a:t>
            </a:r>
            <a:r>
              <a:rPr sz="2550" spc="-5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550" spc="-10" dirty="0">
                <a:solidFill>
                  <a:srgbClr val="142F3B"/>
                </a:solidFill>
                <a:latin typeface="Verdana"/>
                <a:cs typeface="Verdana"/>
              </a:rPr>
              <a:t>bojājumi.</a:t>
            </a:r>
            <a:endParaRPr sz="25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890"/>
              </a:spcBef>
            </a:pPr>
            <a:endParaRPr sz="25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2550" dirty="0">
                <a:solidFill>
                  <a:srgbClr val="142F3B"/>
                </a:solidFill>
                <a:latin typeface="Verdana"/>
                <a:cs typeface="Verdana"/>
              </a:rPr>
              <a:t>Pašvaldība</a:t>
            </a:r>
            <a:r>
              <a:rPr sz="2550" spc="-110" dirty="0">
                <a:solidFill>
                  <a:srgbClr val="142F3B"/>
                </a:solidFill>
                <a:latin typeface="Verdana"/>
                <a:cs typeface="Verdana"/>
              </a:rPr>
              <a:t>  </a:t>
            </a:r>
            <a:r>
              <a:rPr sz="2550" dirty="0">
                <a:solidFill>
                  <a:srgbClr val="142F3B"/>
                </a:solidFill>
                <a:latin typeface="Verdana"/>
                <a:cs typeface="Verdana"/>
              </a:rPr>
              <a:t>Atbalsts,</a:t>
            </a:r>
            <a:r>
              <a:rPr sz="2550" spc="-10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550" dirty="0">
                <a:solidFill>
                  <a:srgbClr val="142F3B"/>
                </a:solidFill>
                <a:latin typeface="Verdana"/>
                <a:cs typeface="Verdana"/>
              </a:rPr>
              <a:t>sociālais</a:t>
            </a:r>
            <a:r>
              <a:rPr sz="2550" spc="-11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550" dirty="0">
                <a:solidFill>
                  <a:srgbClr val="142F3B"/>
                </a:solidFill>
                <a:latin typeface="Verdana"/>
                <a:cs typeface="Verdana"/>
              </a:rPr>
              <a:t>dienests,</a:t>
            </a:r>
            <a:r>
              <a:rPr sz="2550" spc="-11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550" spc="-10" dirty="0">
                <a:solidFill>
                  <a:srgbClr val="142F3B"/>
                </a:solidFill>
                <a:latin typeface="Verdana"/>
                <a:cs typeface="Verdana"/>
              </a:rPr>
              <a:t>izmitināšana.</a:t>
            </a:r>
            <a:endParaRPr sz="25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980"/>
              </a:spcBef>
            </a:pPr>
            <a:endParaRPr sz="25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2150" b="1" dirty="0">
                <a:solidFill>
                  <a:srgbClr val="A83124"/>
                </a:solidFill>
                <a:latin typeface="Verdana"/>
                <a:cs typeface="Verdana"/>
              </a:rPr>
              <a:t>112</a:t>
            </a:r>
            <a:r>
              <a:rPr sz="2150" b="1" spc="40" dirty="0">
                <a:solidFill>
                  <a:srgbClr val="A83124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A83124"/>
                </a:solidFill>
                <a:latin typeface="Verdana"/>
                <a:cs typeface="Verdana"/>
              </a:rPr>
              <a:t>nav</a:t>
            </a:r>
            <a:r>
              <a:rPr sz="2150" b="1" spc="35" dirty="0">
                <a:solidFill>
                  <a:srgbClr val="A83124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A83124"/>
                </a:solidFill>
                <a:latin typeface="Verdana"/>
                <a:cs typeface="Verdana"/>
              </a:rPr>
              <a:t>uzziņu</a:t>
            </a:r>
            <a:r>
              <a:rPr sz="2150" b="1" spc="45" dirty="0">
                <a:solidFill>
                  <a:srgbClr val="A83124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A83124"/>
                </a:solidFill>
                <a:latin typeface="Verdana"/>
                <a:cs typeface="Verdana"/>
              </a:rPr>
              <a:t>tālrunis</a:t>
            </a:r>
            <a:r>
              <a:rPr sz="2150" b="1" spc="45" dirty="0">
                <a:solidFill>
                  <a:srgbClr val="A83124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A83124"/>
                </a:solidFill>
                <a:latin typeface="Verdana"/>
                <a:cs typeface="Verdana"/>
              </a:rPr>
              <a:t>par</a:t>
            </a:r>
            <a:r>
              <a:rPr sz="2150" b="1" spc="45" dirty="0">
                <a:solidFill>
                  <a:srgbClr val="A83124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A83124"/>
                </a:solidFill>
                <a:latin typeface="Verdana"/>
                <a:cs typeface="Verdana"/>
              </a:rPr>
              <a:t>elektrības</a:t>
            </a:r>
            <a:r>
              <a:rPr sz="2150" b="1" spc="40" dirty="0">
                <a:solidFill>
                  <a:srgbClr val="A83124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A83124"/>
                </a:solidFill>
                <a:latin typeface="Verdana"/>
                <a:cs typeface="Verdana"/>
              </a:rPr>
              <a:t>atjaunošanas</a:t>
            </a:r>
            <a:r>
              <a:rPr sz="2150" b="1" spc="45" dirty="0">
                <a:solidFill>
                  <a:srgbClr val="A83124"/>
                </a:solidFill>
                <a:latin typeface="Verdana"/>
                <a:cs typeface="Verdana"/>
              </a:rPr>
              <a:t> </a:t>
            </a:r>
            <a:r>
              <a:rPr sz="2150" b="1" spc="-10" dirty="0">
                <a:solidFill>
                  <a:srgbClr val="A83124"/>
                </a:solidFill>
                <a:latin typeface="Verdana"/>
                <a:cs typeface="Verdana"/>
              </a:rPr>
              <a:t>laiku.</a:t>
            </a:r>
            <a:endParaRPr sz="215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036300" y="6379457"/>
            <a:ext cx="267335" cy="2571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500" spc="-25" dirty="0">
                <a:solidFill>
                  <a:srgbClr val="455D66"/>
                </a:solidFill>
                <a:latin typeface="Verdana"/>
                <a:cs typeface="Verdana"/>
              </a:rPr>
              <a:t>07</a:t>
            </a:r>
            <a:endParaRPr sz="1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6900" y="284479"/>
            <a:ext cx="208089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006C70"/>
                </a:solidFill>
                <a:latin typeface="Verdana"/>
                <a:cs typeface="Verdana"/>
              </a:rPr>
              <a:t>02</a:t>
            </a:r>
            <a:r>
              <a:rPr sz="1500" b="1" spc="-1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1500" b="1" dirty="0">
                <a:solidFill>
                  <a:srgbClr val="006C70"/>
                </a:solidFill>
                <a:latin typeface="Verdana"/>
                <a:cs typeface="Verdana"/>
              </a:rPr>
              <a:t>/</a:t>
            </a:r>
            <a:r>
              <a:rPr sz="1500" b="1" spc="-1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1500" b="1" spc="-10" dirty="0">
                <a:solidFill>
                  <a:srgbClr val="006C70"/>
                </a:solidFill>
                <a:latin typeface="Verdana"/>
                <a:cs typeface="Verdana"/>
              </a:rPr>
              <a:t>INFORMĀCIJA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Kā</a:t>
            </a:r>
            <a:r>
              <a:rPr spc="-95" dirty="0"/>
              <a:t> </a:t>
            </a:r>
            <a:r>
              <a:rPr dirty="0"/>
              <a:t>uzzināsim</a:t>
            </a:r>
            <a:r>
              <a:rPr spc="-90" dirty="0"/>
              <a:t> </a:t>
            </a:r>
            <a:r>
              <a:rPr dirty="0"/>
              <a:t>par</a:t>
            </a:r>
            <a:r>
              <a:rPr spc="-85" dirty="0"/>
              <a:t> </a:t>
            </a:r>
            <a:r>
              <a:rPr spc="-10" dirty="0"/>
              <a:t>apdraudējumu?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96900" y="2069084"/>
            <a:ext cx="7399020" cy="40557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dirty="0">
                <a:solidFill>
                  <a:srgbClr val="142F3B"/>
                </a:solidFill>
                <a:latin typeface="Verdana"/>
                <a:cs typeface="Verdana"/>
              </a:rPr>
              <a:t>Šūnu</a:t>
            </a:r>
            <a:r>
              <a:rPr sz="2700" spc="-16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700" dirty="0">
                <a:solidFill>
                  <a:srgbClr val="142F3B"/>
                </a:solidFill>
                <a:latin typeface="Verdana"/>
                <a:cs typeface="Verdana"/>
              </a:rPr>
              <a:t>apraides</a:t>
            </a:r>
            <a:r>
              <a:rPr sz="2700" spc="-16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700" dirty="0">
                <a:solidFill>
                  <a:srgbClr val="142F3B"/>
                </a:solidFill>
                <a:latin typeface="Verdana"/>
                <a:cs typeface="Verdana"/>
              </a:rPr>
              <a:t>brīdinājums</a:t>
            </a:r>
            <a:r>
              <a:rPr sz="2700" spc="-16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700" dirty="0">
                <a:solidFill>
                  <a:srgbClr val="142F3B"/>
                </a:solidFill>
                <a:latin typeface="Verdana"/>
                <a:cs typeface="Verdana"/>
              </a:rPr>
              <a:t>tālruņa</a:t>
            </a:r>
            <a:r>
              <a:rPr sz="2700" spc="-16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700" spc="-10" dirty="0">
                <a:solidFill>
                  <a:srgbClr val="142F3B"/>
                </a:solidFill>
                <a:latin typeface="Verdana"/>
                <a:cs typeface="Verdana"/>
              </a:rPr>
              <a:t>ekrānā.</a:t>
            </a:r>
            <a:endParaRPr sz="2700">
              <a:latin typeface="Verdana"/>
              <a:cs typeface="Verdana"/>
            </a:endParaRPr>
          </a:p>
          <a:p>
            <a:pPr marL="12700" marR="463550">
              <a:lnSpc>
                <a:spcPct val="217600"/>
              </a:lnSpc>
            </a:pPr>
            <a:r>
              <a:rPr sz="2700" spc="-35" dirty="0">
                <a:solidFill>
                  <a:srgbClr val="142F3B"/>
                </a:solidFill>
                <a:latin typeface="Verdana"/>
                <a:cs typeface="Verdana"/>
              </a:rPr>
              <a:t>Trauksmes</a:t>
            </a:r>
            <a:r>
              <a:rPr sz="2700" spc="-12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700" dirty="0">
                <a:solidFill>
                  <a:srgbClr val="142F3B"/>
                </a:solidFill>
                <a:latin typeface="Verdana"/>
                <a:cs typeface="Verdana"/>
              </a:rPr>
              <a:t>sirēnas</a:t>
            </a:r>
            <a:r>
              <a:rPr sz="2700" spc="-12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700" dirty="0">
                <a:solidFill>
                  <a:srgbClr val="142F3B"/>
                </a:solidFill>
                <a:latin typeface="Verdana"/>
                <a:cs typeface="Verdana"/>
              </a:rPr>
              <a:t>un</a:t>
            </a:r>
            <a:r>
              <a:rPr sz="2700" spc="-12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700" dirty="0">
                <a:solidFill>
                  <a:srgbClr val="142F3B"/>
                </a:solidFill>
                <a:latin typeface="Verdana"/>
                <a:cs typeface="Verdana"/>
              </a:rPr>
              <a:t>dienestu</a:t>
            </a:r>
            <a:r>
              <a:rPr sz="2700" spc="-12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700" spc="-10" dirty="0">
                <a:solidFill>
                  <a:srgbClr val="142F3B"/>
                </a:solidFill>
                <a:latin typeface="Verdana"/>
                <a:cs typeface="Verdana"/>
              </a:rPr>
              <a:t>skaļruņi. </a:t>
            </a:r>
            <a:r>
              <a:rPr sz="2700" dirty="0">
                <a:solidFill>
                  <a:srgbClr val="142F3B"/>
                </a:solidFill>
                <a:latin typeface="Verdana"/>
                <a:cs typeface="Verdana"/>
              </a:rPr>
              <a:t>Latvijas</a:t>
            </a:r>
            <a:r>
              <a:rPr sz="2700" spc="-12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700" dirty="0">
                <a:solidFill>
                  <a:srgbClr val="142F3B"/>
                </a:solidFill>
                <a:latin typeface="Verdana"/>
                <a:cs typeface="Verdana"/>
              </a:rPr>
              <a:t>Radio</a:t>
            </a:r>
            <a:r>
              <a:rPr sz="2700" spc="-114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700" dirty="0">
                <a:solidFill>
                  <a:srgbClr val="142F3B"/>
                </a:solidFill>
                <a:latin typeface="Verdana"/>
                <a:cs typeface="Verdana"/>
              </a:rPr>
              <a:t>un</a:t>
            </a:r>
            <a:r>
              <a:rPr sz="2700" spc="-114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700" dirty="0">
                <a:solidFill>
                  <a:srgbClr val="142F3B"/>
                </a:solidFill>
                <a:latin typeface="Verdana"/>
                <a:cs typeface="Verdana"/>
              </a:rPr>
              <a:t>Latvijas</a:t>
            </a:r>
            <a:r>
              <a:rPr sz="2700" spc="-12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700" spc="-10" dirty="0">
                <a:solidFill>
                  <a:srgbClr val="142F3B"/>
                </a:solidFill>
                <a:latin typeface="Verdana"/>
                <a:cs typeface="Verdana"/>
              </a:rPr>
              <a:t>Televīzija.</a:t>
            </a:r>
            <a:endParaRPr sz="27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25"/>
              </a:spcBef>
            </a:pPr>
            <a:endParaRPr sz="27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2700" dirty="0">
                <a:solidFill>
                  <a:srgbClr val="142F3B"/>
                </a:solidFill>
                <a:latin typeface="Verdana"/>
                <a:cs typeface="Verdana"/>
              </a:rPr>
              <a:t>112.lv</a:t>
            </a:r>
            <a:r>
              <a:rPr sz="2700" spc="-7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700" dirty="0">
                <a:solidFill>
                  <a:srgbClr val="142F3B"/>
                </a:solidFill>
                <a:latin typeface="Verdana"/>
                <a:cs typeface="Verdana"/>
              </a:rPr>
              <a:t>un</a:t>
            </a:r>
            <a:r>
              <a:rPr sz="2700" spc="-7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700" spc="-10" dirty="0">
                <a:solidFill>
                  <a:srgbClr val="142F3B"/>
                </a:solidFill>
                <a:latin typeface="Verdana"/>
                <a:cs typeface="Verdana"/>
              </a:rPr>
              <a:t>pašvaldības</a:t>
            </a:r>
            <a:r>
              <a:rPr sz="2700" spc="-6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700" dirty="0">
                <a:solidFill>
                  <a:srgbClr val="142F3B"/>
                </a:solidFill>
                <a:latin typeface="Verdana"/>
                <a:cs typeface="Verdana"/>
              </a:rPr>
              <a:t>oficiālie</a:t>
            </a:r>
            <a:r>
              <a:rPr sz="2700" spc="-7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700" spc="-10" dirty="0">
                <a:solidFill>
                  <a:srgbClr val="142F3B"/>
                </a:solidFill>
                <a:latin typeface="Verdana"/>
                <a:cs typeface="Verdana"/>
              </a:rPr>
              <a:t>paziņojumi.</a:t>
            </a:r>
            <a:endParaRPr sz="27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475"/>
              </a:spcBef>
            </a:pPr>
            <a:endParaRPr sz="27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Izlasiet,</a:t>
            </a:r>
            <a:r>
              <a:rPr sz="2150" b="1" spc="2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KUR</a:t>
            </a:r>
            <a:r>
              <a:rPr sz="2150" b="1" spc="3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ir</a:t>
            </a:r>
            <a:r>
              <a:rPr sz="2150" b="1" spc="3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apdraudējums</a:t>
            </a:r>
            <a:r>
              <a:rPr sz="2150" b="1" spc="3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un</a:t>
            </a:r>
            <a:r>
              <a:rPr sz="2150" b="1" spc="3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KAS</a:t>
            </a:r>
            <a:r>
              <a:rPr sz="2150" b="1" spc="3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spc="-10" dirty="0">
                <a:solidFill>
                  <a:srgbClr val="006C70"/>
                </a:solidFill>
                <a:latin typeface="Verdana"/>
                <a:cs typeface="Verdana"/>
              </a:rPr>
              <a:t>jādara.</a:t>
            </a:r>
            <a:endParaRPr sz="215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036300" y="6379457"/>
            <a:ext cx="267335" cy="2571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500" spc="-25" dirty="0">
                <a:solidFill>
                  <a:srgbClr val="455D66"/>
                </a:solidFill>
                <a:latin typeface="Verdana"/>
                <a:cs typeface="Verdana"/>
              </a:rPr>
              <a:t>08</a:t>
            </a:r>
            <a:endParaRPr sz="1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6900" y="284479"/>
            <a:ext cx="316420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006C70"/>
                </a:solidFill>
                <a:latin typeface="Verdana"/>
                <a:cs typeface="Verdana"/>
              </a:rPr>
              <a:t>02</a:t>
            </a:r>
            <a:r>
              <a:rPr sz="1500" b="1" spc="-3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1500" b="1" dirty="0">
                <a:solidFill>
                  <a:srgbClr val="006C70"/>
                </a:solidFill>
                <a:latin typeface="Verdana"/>
                <a:cs typeface="Verdana"/>
              </a:rPr>
              <a:t>/</a:t>
            </a:r>
            <a:r>
              <a:rPr sz="1500" b="1" spc="-3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1500" b="1" dirty="0">
                <a:solidFill>
                  <a:srgbClr val="006C70"/>
                </a:solidFill>
                <a:latin typeface="Verdana"/>
                <a:cs typeface="Verdana"/>
              </a:rPr>
              <a:t>SAZIŅA</a:t>
            </a:r>
            <a:r>
              <a:rPr sz="1500" b="1" spc="-3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1500" b="1" dirty="0">
                <a:solidFill>
                  <a:srgbClr val="006C70"/>
                </a:solidFill>
                <a:latin typeface="Verdana"/>
                <a:cs typeface="Verdana"/>
              </a:rPr>
              <a:t>BEZ</a:t>
            </a:r>
            <a:r>
              <a:rPr sz="1500" b="1" spc="-3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1500" b="1" spc="-10" dirty="0">
                <a:solidFill>
                  <a:srgbClr val="006C70"/>
                </a:solidFill>
                <a:latin typeface="Verdana"/>
                <a:cs typeface="Verdana"/>
              </a:rPr>
              <a:t>INTERNETA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Saziņa,</a:t>
            </a:r>
            <a:r>
              <a:rPr spc="-95" dirty="0"/>
              <a:t> </a:t>
            </a:r>
            <a:r>
              <a:rPr dirty="0"/>
              <a:t>ja</a:t>
            </a:r>
            <a:r>
              <a:rPr spc="-100" dirty="0"/>
              <a:t> </a:t>
            </a:r>
            <a:r>
              <a:rPr dirty="0"/>
              <a:t>pazudis</a:t>
            </a:r>
            <a:r>
              <a:rPr spc="-90" dirty="0"/>
              <a:t> </a:t>
            </a:r>
            <a:r>
              <a:rPr dirty="0"/>
              <a:t>internets</a:t>
            </a:r>
            <a:r>
              <a:rPr spc="-95" dirty="0"/>
              <a:t> </a:t>
            </a:r>
            <a:r>
              <a:rPr dirty="0"/>
              <a:t>vai</a:t>
            </a:r>
            <a:r>
              <a:rPr spc="-95" dirty="0"/>
              <a:t> </a:t>
            </a:r>
            <a:r>
              <a:rPr spc="-10" dirty="0"/>
              <a:t>sakari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96900" y="1801812"/>
            <a:ext cx="9560560" cy="4552315"/>
          </a:xfrm>
          <a:prstGeom prst="rect">
            <a:avLst/>
          </a:prstGeom>
        </p:spPr>
        <p:txBody>
          <a:bodyPr vert="horz" wrap="square" lIns="0" tIns="2355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55"/>
              </a:spcBef>
            </a:pPr>
            <a:r>
              <a:rPr sz="2600" b="1" dirty="0">
                <a:solidFill>
                  <a:srgbClr val="006C70"/>
                </a:solidFill>
                <a:latin typeface="Verdana"/>
                <a:cs typeface="Verdana"/>
              </a:rPr>
              <a:t>Interneta</a:t>
            </a:r>
            <a:r>
              <a:rPr sz="2600" b="1" spc="3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600" b="1" dirty="0">
                <a:solidFill>
                  <a:srgbClr val="006C70"/>
                </a:solidFill>
                <a:latin typeface="Verdana"/>
                <a:cs typeface="Verdana"/>
              </a:rPr>
              <a:t>nav,</a:t>
            </a:r>
            <a:r>
              <a:rPr sz="2600" b="1" spc="4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600" b="1" dirty="0">
                <a:solidFill>
                  <a:srgbClr val="006C70"/>
                </a:solidFill>
                <a:latin typeface="Verdana"/>
                <a:cs typeface="Verdana"/>
              </a:rPr>
              <a:t>bet</a:t>
            </a:r>
            <a:r>
              <a:rPr sz="2600" b="1" spc="4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600" b="1" dirty="0">
                <a:solidFill>
                  <a:srgbClr val="006C70"/>
                </a:solidFill>
                <a:latin typeface="Verdana"/>
                <a:cs typeface="Verdana"/>
              </a:rPr>
              <a:t>mobilie</a:t>
            </a:r>
            <a:r>
              <a:rPr sz="2600" b="1" spc="4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600" b="1" dirty="0">
                <a:solidFill>
                  <a:srgbClr val="006C70"/>
                </a:solidFill>
                <a:latin typeface="Verdana"/>
                <a:cs typeface="Verdana"/>
              </a:rPr>
              <a:t>sakari</a:t>
            </a:r>
            <a:r>
              <a:rPr sz="2600" b="1" spc="4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600" b="1" spc="-10" dirty="0">
                <a:solidFill>
                  <a:srgbClr val="006C70"/>
                </a:solidFill>
                <a:latin typeface="Verdana"/>
                <a:cs typeface="Verdana"/>
              </a:rPr>
              <a:t>darbojas</a:t>
            </a:r>
            <a:endParaRPr sz="2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590"/>
              </a:spcBef>
            </a:pPr>
            <a:r>
              <a:rPr sz="2400" dirty="0">
                <a:solidFill>
                  <a:srgbClr val="142F3B"/>
                </a:solidFill>
                <a:latin typeface="Verdana"/>
                <a:cs typeface="Verdana"/>
              </a:rPr>
              <a:t>Izmantojiet</a:t>
            </a:r>
            <a:r>
              <a:rPr sz="2400" spc="-114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142F3B"/>
                </a:solidFill>
                <a:latin typeface="Verdana"/>
                <a:cs typeface="Verdana"/>
              </a:rPr>
              <a:t>parastu</a:t>
            </a:r>
            <a:r>
              <a:rPr sz="2400" spc="-11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142F3B"/>
                </a:solidFill>
                <a:latin typeface="Verdana"/>
                <a:cs typeface="Verdana"/>
              </a:rPr>
              <a:t>zvanu</a:t>
            </a:r>
            <a:r>
              <a:rPr sz="2400" spc="-114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142F3B"/>
                </a:solidFill>
                <a:latin typeface="Verdana"/>
                <a:cs typeface="Verdana"/>
              </a:rPr>
              <a:t>vai</a:t>
            </a:r>
            <a:r>
              <a:rPr sz="2400" spc="-11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142F3B"/>
                </a:solidFill>
                <a:latin typeface="Verdana"/>
                <a:cs typeface="Verdana"/>
              </a:rPr>
              <a:t>SMS.</a:t>
            </a:r>
            <a:r>
              <a:rPr sz="2400" spc="-11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142F3B"/>
                </a:solidFill>
                <a:latin typeface="Verdana"/>
                <a:cs typeface="Verdana"/>
              </a:rPr>
              <a:t>Šūnu</a:t>
            </a:r>
            <a:r>
              <a:rPr sz="2400" spc="-114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142F3B"/>
                </a:solidFill>
                <a:latin typeface="Verdana"/>
                <a:cs typeface="Verdana"/>
              </a:rPr>
              <a:t>apraide</a:t>
            </a:r>
            <a:r>
              <a:rPr sz="2400" spc="-11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142F3B"/>
                </a:solidFill>
                <a:latin typeface="Verdana"/>
                <a:cs typeface="Verdana"/>
              </a:rPr>
              <a:t>var</a:t>
            </a:r>
            <a:r>
              <a:rPr sz="2400" spc="-114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142F3B"/>
                </a:solidFill>
                <a:latin typeface="Verdana"/>
                <a:cs typeface="Verdana"/>
              </a:rPr>
              <a:t>pienākt.</a:t>
            </a:r>
            <a:endParaRPr sz="240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24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75"/>
              </a:spcBef>
            </a:pP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2600" b="1" dirty="0">
                <a:solidFill>
                  <a:srgbClr val="006C70"/>
                </a:solidFill>
                <a:latin typeface="Verdana"/>
                <a:cs typeface="Verdana"/>
              </a:rPr>
              <a:t>Nav</a:t>
            </a:r>
            <a:r>
              <a:rPr sz="2600" b="1" spc="4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600" b="1" dirty="0">
                <a:solidFill>
                  <a:srgbClr val="006C70"/>
                </a:solidFill>
                <a:latin typeface="Verdana"/>
                <a:cs typeface="Verdana"/>
              </a:rPr>
              <a:t>arī</a:t>
            </a:r>
            <a:r>
              <a:rPr sz="2600" b="1" spc="5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600" b="1" dirty="0">
                <a:solidFill>
                  <a:srgbClr val="006C70"/>
                </a:solidFill>
                <a:latin typeface="Verdana"/>
                <a:cs typeface="Verdana"/>
              </a:rPr>
              <a:t>mobilo</a:t>
            </a:r>
            <a:r>
              <a:rPr sz="2600" b="1" spc="5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600" b="1" spc="-10" dirty="0">
                <a:solidFill>
                  <a:srgbClr val="006C70"/>
                </a:solidFill>
                <a:latin typeface="Verdana"/>
                <a:cs typeface="Verdana"/>
              </a:rPr>
              <a:t>sakaru</a:t>
            </a:r>
            <a:endParaRPr sz="2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400" dirty="0">
                <a:solidFill>
                  <a:srgbClr val="142F3B"/>
                </a:solidFill>
                <a:latin typeface="Verdana"/>
                <a:cs typeface="Verdana"/>
              </a:rPr>
              <a:t>“Tikai</a:t>
            </a:r>
            <a:r>
              <a:rPr sz="2400" spc="-114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142F3B"/>
                </a:solidFill>
                <a:latin typeface="Verdana"/>
                <a:cs typeface="Verdana"/>
              </a:rPr>
              <a:t>ārkārtas</a:t>
            </a:r>
            <a:r>
              <a:rPr sz="2400" spc="-11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142F3B"/>
                </a:solidFill>
                <a:latin typeface="Verdana"/>
                <a:cs typeface="Verdana"/>
              </a:rPr>
              <a:t>zvani”:</a:t>
            </a:r>
            <a:r>
              <a:rPr sz="2400" spc="-114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142F3B"/>
                </a:solidFill>
                <a:latin typeface="Verdana"/>
                <a:cs typeface="Verdana"/>
              </a:rPr>
              <a:t>mēģiniet</a:t>
            </a:r>
            <a:r>
              <a:rPr sz="2400" spc="-11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400" spc="-20" dirty="0">
                <a:solidFill>
                  <a:srgbClr val="142F3B"/>
                </a:solidFill>
                <a:latin typeface="Verdana"/>
                <a:cs typeface="Verdana"/>
              </a:rPr>
              <a:t>112.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solidFill>
                  <a:srgbClr val="142F3B"/>
                </a:solidFill>
                <a:latin typeface="Verdana"/>
                <a:cs typeface="Verdana"/>
              </a:rPr>
              <a:t>Ja</a:t>
            </a:r>
            <a:r>
              <a:rPr sz="2400" spc="-7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142F3B"/>
                </a:solidFill>
                <a:latin typeface="Verdana"/>
                <a:cs typeface="Verdana"/>
              </a:rPr>
              <a:t>nav</a:t>
            </a:r>
            <a:r>
              <a:rPr sz="2400" spc="-7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142F3B"/>
                </a:solidFill>
                <a:latin typeface="Verdana"/>
                <a:cs typeface="Verdana"/>
              </a:rPr>
              <a:t>neviena</a:t>
            </a:r>
            <a:r>
              <a:rPr sz="2400" spc="-7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142F3B"/>
                </a:solidFill>
                <a:latin typeface="Verdana"/>
                <a:cs typeface="Verdana"/>
              </a:rPr>
              <a:t>tīkla,</a:t>
            </a:r>
            <a:r>
              <a:rPr sz="2400" spc="-7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142F3B"/>
                </a:solidFill>
                <a:latin typeface="Verdana"/>
                <a:cs typeface="Verdana"/>
              </a:rPr>
              <a:t>zvani</a:t>
            </a:r>
            <a:r>
              <a:rPr sz="2400" spc="-7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142F3B"/>
                </a:solidFill>
                <a:latin typeface="Verdana"/>
                <a:cs typeface="Verdana"/>
              </a:rPr>
              <a:t>un</a:t>
            </a:r>
            <a:r>
              <a:rPr sz="2400" spc="-7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400" dirty="0">
                <a:solidFill>
                  <a:srgbClr val="142F3B"/>
                </a:solidFill>
                <a:latin typeface="Verdana"/>
                <a:cs typeface="Verdana"/>
              </a:rPr>
              <a:t>SMS</a:t>
            </a:r>
            <a:r>
              <a:rPr sz="2400" spc="-7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400" spc="-10" dirty="0">
                <a:solidFill>
                  <a:srgbClr val="142F3B"/>
                </a:solidFill>
                <a:latin typeface="Verdana"/>
                <a:cs typeface="Verdana"/>
              </a:rPr>
              <a:t>nenonāks.</a:t>
            </a:r>
            <a:endParaRPr sz="24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985"/>
              </a:spcBef>
            </a:pPr>
            <a:endParaRPr sz="2400">
              <a:latin typeface="Verdana"/>
              <a:cs typeface="Verdana"/>
            </a:endParaRPr>
          </a:p>
          <a:p>
            <a:pPr marL="12700" marR="1272540">
              <a:lnSpc>
                <a:spcPct val="101200"/>
              </a:lnSpc>
            </a:pPr>
            <a:r>
              <a:rPr sz="2000" b="1" dirty="0">
                <a:solidFill>
                  <a:srgbClr val="006C70"/>
                </a:solidFill>
                <a:latin typeface="Verdana"/>
                <a:cs typeface="Verdana"/>
              </a:rPr>
              <a:t>Abos</a:t>
            </a:r>
            <a:r>
              <a:rPr sz="2000" b="1" spc="4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006C70"/>
                </a:solidFill>
                <a:latin typeface="Verdana"/>
                <a:cs typeface="Verdana"/>
              </a:rPr>
              <a:t>gadījumos:</a:t>
            </a:r>
            <a:r>
              <a:rPr sz="2000" b="1" spc="4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006C70"/>
                </a:solidFill>
                <a:latin typeface="Verdana"/>
                <a:cs typeface="Verdana"/>
              </a:rPr>
              <a:t>FM</a:t>
            </a:r>
            <a:r>
              <a:rPr sz="2000" b="1" spc="4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006C70"/>
                </a:solidFill>
                <a:latin typeface="Verdana"/>
                <a:cs typeface="Verdana"/>
              </a:rPr>
              <a:t>radio</a:t>
            </a:r>
            <a:r>
              <a:rPr sz="2000" b="1" spc="4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006C70"/>
                </a:solidFill>
                <a:latin typeface="Verdana"/>
                <a:cs typeface="Verdana"/>
              </a:rPr>
              <a:t>un</a:t>
            </a:r>
            <a:r>
              <a:rPr sz="2000" b="1" spc="4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006C70"/>
                </a:solidFill>
                <a:latin typeface="Verdana"/>
                <a:cs typeface="Verdana"/>
              </a:rPr>
              <a:t>sarunāta</a:t>
            </a:r>
            <a:r>
              <a:rPr sz="2000" b="1" spc="4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006C70"/>
                </a:solidFill>
                <a:latin typeface="Verdana"/>
                <a:cs typeface="Verdana"/>
              </a:rPr>
              <a:t>kaimiņa</a:t>
            </a:r>
            <a:r>
              <a:rPr sz="2000" b="1" spc="4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000" b="1" spc="-10" dirty="0">
                <a:solidFill>
                  <a:srgbClr val="006C70"/>
                </a:solidFill>
                <a:latin typeface="Verdana"/>
                <a:cs typeface="Verdana"/>
              </a:rPr>
              <a:t>palīdzība. </a:t>
            </a:r>
            <a:r>
              <a:rPr sz="2000" b="1" dirty="0">
                <a:solidFill>
                  <a:srgbClr val="006C70"/>
                </a:solidFill>
                <a:latin typeface="Verdana"/>
                <a:cs typeface="Verdana"/>
              </a:rPr>
              <a:t>Sakaru</a:t>
            </a:r>
            <a:r>
              <a:rPr sz="2000" b="1" spc="7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006C70"/>
                </a:solidFill>
                <a:latin typeface="Verdana"/>
                <a:cs typeface="Verdana"/>
              </a:rPr>
              <a:t>meklējumos</a:t>
            </a:r>
            <a:r>
              <a:rPr sz="2000" b="1" spc="7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006C70"/>
                </a:solidFill>
                <a:latin typeface="Verdana"/>
                <a:cs typeface="Verdana"/>
              </a:rPr>
              <a:t>nedodieties</a:t>
            </a:r>
            <a:r>
              <a:rPr sz="2000" b="1" spc="7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000" b="1" dirty="0">
                <a:solidFill>
                  <a:srgbClr val="006C70"/>
                </a:solidFill>
                <a:latin typeface="Verdana"/>
                <a:cs typeface="Verdana"/>
              </a:rPr>
              <a:t>bīstamā</a:t>
            </a:r>
            <a:r>
              <a:rPr sz="2000" b="1" spc="8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000" b="1" spc="-10" dirty="0">
                <a:solidFill>
                  <a:srgbClr val="006C70"/>
                </a:solidFill>
                <a:latin typeface="Verdana"/>
                <a:cs typeface="Verdana"/>
              </a:rPr>
              <a:t>vietā.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036300" y="6379457"/>
            <a:ext cx="267335" cy="2571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500" spc="-25" dirty="0">
                <a:solidFill>
                  <a:srgbClr val="455D66"/>
                </a:solidFill>
                <a:latin typeface="Verdana"/>
                <a:cs typeface="Verdana"/>
              </a:rPr>
              <a:t>09</a:t>
            </a:r>
            <a:endParaRPr sz="1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6900" y="284479"/>
            <a:ext cx="386016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006C70"/>
                </a:solidFill>
                <a:latin typeface="Verdana"/>
                <a:cs typeface="Verdana"/>
              </a:rPr>
              <a:t>02</a:t>
            </a:r>
            <a:r>
              <a:rPr sz="1500" b="1" spc="-3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1500" b="1" dirty="0">
                <a:solidFill>
                  <a:srgbClr val="006C70"/>
                </a:solidFill>
                <a:latin typeface="Verdana"/>
                <a:cs typeface="Verdana"/>
              </a:rPr>
              <a:t>/</a:t>
            </a:r>
            <a:r>
              <a:rPr sz="1500" b="1" spc="-2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1500" b="1" spc="-10" dirty="0">
                <a:solidFill>
                  <a:srgbClr val="006C70"/>
                </a:solidFill>
                <a:latin typeface="Verdana"/>
                <a:cs typeface="Verdana"/>
              </a:rPr>
              <a:t>INFORMĀCIJA</a:t>
            </a:r>
            <a:r>
              <a:rPr sz="1500" b="1" spc="-2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1500" b="1" dirty="0">
                <a:solidFill>
                  <a:srgbClr val="006C70"/>
                </a:solidFill>
                <a:latin typeface="Verdana"/>
                <a:cs typeface="Verdana"/>
              </a:rPr>
              <a:t>BEZ</a:t>
            </a:r>
            <a:r>
              <a:rPr sz="1500" b="1" spc="-3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1500" b="1" spc="-10" dirty="0">
                <a:solidFill>
                  <a:srgbClr val="006C70"/>
                </a:solidFill>
                <a:latin typeface="Verdana"/>
                <a:cs typeface="Verdana"/>
              </a:rPr>
              <a:t>INTERNETA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Radio:</a:t>
            </a:r>
            <a:r>
              <a:rPr spc="-50" dirty="0"/>
              <a:t> </a:t>
            </a:r>
            <a:r>
              <a:rPr dirty="0"/>
              <a:t>vienkāršs</a:t>
            </a:r>
            <a:r>
              <a:rPr spc="-40" dirty="0"/>
              <a:t> </a:t>
            </a:r>
            <a:r>
              <a:rPr dirty="0"/>
              <a:t>rezerves</a:t>
            </a:r>
            <a:r>
              <a:rPr spc="-35" dirty="0"/>
              <a:t> </a:t>
            </a:r>
            <a:r>
              <a:rPr spc="-20" dirty="0"/>
              <a:t>rīks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96900" y="2069084"/>
            <a:ext cx="9065895" cy="3122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dirty="0">
                <a:solidFill>
                  <a:srgbClr val="142F3B"/>
                </a:solidFill>
                <a:latin typeface="Verdana"/>
                <a:cs typeface="Verdana"/>
              </a:rPr>
              <a:t>Izvēlieties</a:t>
            </a:r>
            <a:r>
              <a:rPr sz="2700" spc="-9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700" dirty="0">
                <a:solidFill>
                  <a:srgbClr val="142F3B"/>
                </a:solidFill>
                <a:latin typeface="Verdana"/>
                <a:cs typeface="Verdana"/>
              </a:rPr>
              <a:t>FM</a:t>
            </a:r>
            <a:r>
              <a:rPr sz="2700" spc="-9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700" dirty="0">
                <a:solidFill>
                  <a:srgbClr val="142F3B"/>
                </a:solidFill>
                <a:latin typeface="Verdana"/>
                <a:cs typeface="Verdana"/>
              </a:rPr>
              <a:t>radio</a:t>
            </a:r>
            <a:r>
              <a:rPr sz="2700" spc="-9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700" dirty="0">
                <a:solidFill>
                  <a:srgbClr val="142F3B"/>
                </a:solidFill>
                <a:latin typeface="Verdana"/>
                <a:cs typeface="Verdana"/>
              </a:rPr>
              <a:t>ar</a:t>
            </a:r>
            <a:r>
              <a:rPr sz="2700" spc="-9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700" spc="-10" dirty="0">
                <a:solidFill>
                  <a:srgbClr val="142F3B"/>
                </a:solidFill>
                <a:latin typeface="Verdana"/>
                <a:cs typeface="Verdana"/>
              </a:rPr>
              <a:t>baterijām.</a:t>
            </a:r>
            <a:endParaRPr sz="27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25"/>
              </a:spcBef>
            </a:pPr>
            <a:endParaRPr sz="27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2700" dirty="0">
                <a:solidFill>
                  <a:srgbClr val="142F3B"/>
                </a:solidFill>
                <a:latin typeface="Verdana"/>
                <a:cs typeface="Verdana"/>
              </a:rPr>
              <a:t>Atrodiet</a:t>
            </a:r>
            <a:r>
              <a:rPr sz="2700" spc="-8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700" dirty="0">
                <a:solidFill>
                  <a:srgbClr val="142F3B"/>
                </a:solidFill>
                <a:latin typeface="Verdana"/>
                <a:cs typeface="Verdana"/>
              </a:rPr>
              <a:t>Latvijas</a:t>
            </a:r>
            <a:r>
              <a:rPr sz="2700" spc="-8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700" dirty="0">
                <a:solidFill>
                  <a:srgbClr val="142F3B"/>
                </a:solidFill>
                <a:latin typeface="Verdana"/>
                <a:cs typeface="Verdana"/>
              </a:rPr>
              <a:t>Radio</a:t>
            </a:r>
            <a:r>
              <a:rPr sz="2700" spc="-8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700" dirty="0">
                <a:solidFill>
                  <a:srgbClr val="142F3B"/>
                </a:solidFill>
                <a:latin typeface="Verdana"/>
                <a:cs typeface="Verdana"/>
              </a:rPr>
              <a:t>1</a:t>
            </a:r>
            <a:r>
              <a:rPr sz="2700" spc="-8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700" dirty="0">
                <a:solidFill>
                  <a:srgbClr val="142F3B"/>
                </a:solidFill>
                <a:latin typeface="Verdana"/>
                <a:cs typeface="Verdana"/>
              </a:rPr>
              <a:t>jau</a:t>
            </a:r>
            <a:r>
              <a:rPr sz="2700" spc="-8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700" spc="-10" dirty="0">
                <a:solidFill>
                  <a:srgbClr val="142F3B"/>
                </a:solidFill>
                <a:latin typeface="Verdana"/>
                <a:cs typeface="Verdana"/>
              </a:rPr>
              <a:t>šodien.</a:t>
            </a:r>
            <a:endParaRPr sz="2700">
              <a:latin typeface="Verdana"/>
              <a:cs typeface="Verdana"/>
            </a:endParaRPr>
          </a:p>
          <a:p>
            <a:pPr marL="12700" marR="5080">
              <a:lnSpc>
                <a:spcPct val="217600"/>
              </a:lnSpc>
            </a:pPr>
            <a:r>
              <a:rPr sz="2700" dirty="0">
                <a:solidFill>
                  <a:srgbClr val="142F3B"/>
                </a:solidFill>
                <a:latin typeface="Verdana"/>
                <a:cs typeface="Verdana"/>
              </a:rPr>
              <a:t>Pierakstiet</a:t>
            </a:r>
            <a:r>
              <a:rPr sz="2700" spc="-13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700" dirty="0">
                <a:solidFill>
                  <a:srgbClr val="142F3B"/>
                </a:solidFill>
                <a:latin typeface="Verdana"/>
                <a:cs typeface="Verdana"/>
              </a:rPr>
              <a:t>vietējo</a:t>
            </a:r>
            <a:r>
              <a:rPr sz="2700" spc="-13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700" dirty="0">
                <a:solidFill>
                  <a:srgbClr val="142F3B"/>
                </a:solidFill>
                <a:latin typeface="Verdana"/>
                <a:cs typeface="Verdana"/>
              </a:rPr>
              <a:t>frekvenci</a:t>
            </a:r>
            <a:r>
              <a:rPr sz="2700" spc="-13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700" dirty="0">
                <a:solidFill>
                  <a:srgbClr val="142F3B"/>
                </a:solidFill>
                <a:latin typeface="Verdana"/>
                <a:cs typeface="Verdana"/>
              </a:rPr>
              <a:t>un</a:t>
            </a:r>
            <a:r>
              <a:rPr sz="2700" spc="-13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700" dirty="0">
                <a:solidFill>
                  <a:srgbClr val="142F3B"/>
                </a:solidFill>
                <a:latin typeface="Verdana"/>
                <a:cs typeface="Verdana"/>
              </a:rPr>
              <a:t>pārbaudiet</a:t>
            </a:r>
            <a:r>
              <a:rPr sz="2700" spc="-13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700" spc="-10" dirty="0">
                <a:solidFill>
                  <a:srgbClr val="142F3B"/>
                </a:solidFill>
                <a:latin typeface="Verdana"/>
                <a:cs typeface="Verdana"/>
              </a:rPr>
              <a:t>baterijas. </a:t>
            </a:r>
            <a:r>
              <a:rPr sz="2700" dirty="0">
                <a:solidFill>
                  <a:srgbClr val="142F3B"/>
                </a:solidFill>
                <a:latin typeface="Verdana"/>
                <a:cs typeface="Verdana"/>
              </a:rPr>
              <a:t>Pierakstiet</a:t>
            </a:r>
            <a:r>
              <a:rPr sz="2700" spc="-13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700" dirty="0">
                <a:solidFill>
                  <a:srgbClr val="142F3B"/>
                </a:solidFill>
                <a:latin typeface="Verdana"/>
                <a:cs typeface="Verdana"/>
              </a:rPr>
              <a:t>norādījumu,</a:t>
            </a:r>
            <a:r>
              <a:rPr sz="2700" spc="-13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700" dirty="0">
                <a:solidFill>
                  <a:srgbClr val="142F3B"/>
                </a:solidFill>
                <a:latin typeface="Verdana"/>
                <a:cs typeface="Verdana"/>
              </a:rPr>
              <a:t>laiku</a:t>
            </a:r>
            <a:r>
              <a:rPr sz="2700" spc="-12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700" dirty="0">
                <a:solidFill>
                  <a:srgbClr val="142F3B"/>
                </a:solidFill>
                <a:latin typeface="Verdana"/>
                <a:cs typeface="Verdana"/>
              </a:rPr>
              <a:t>un</a:t>
            </a:r>
            <a:r>
              <a:rPr sz="2700" spc="-13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700" dirty="0">
                <a:solidFill>
                  <a:srgbClr val="142F3B"/>
                </a:solidFill>
                <a:latin typeface="Verdana"/>
                <a:cs typeface="Verdana"/>
              </a:rPr>
              <a:t>ziņas</a:t>
            </a:r>
            <a:r>
              <a:rPr sz="2700" spc="-12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700" spc="-10" dirty="0">
                <a:solidFill>
                  <a:srgbClr val="142F3B"/>
                </a:solidFill>
                <a:latin typeface="Verdana"/>
                <a:cs typeface="Verdana"/>
              </a:rPr>
              <a:t>avotu.</a:t>
            </a:r>
            <a:endParaRPr sz="2700">
              <a:latin typeface="Verdana"/>
              <a:cs typeface="Verdan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10</a:t>
            </a:fld>
            <a:endParaRPr spc="-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6900" y="284479"/>
            <a:ext cx="223139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006C70"/>
                </a:solidFill>
                <a:latin typeface="Verdana"/>
                <a:cs typeface="Verdana"/>
              </a:rPr>
              <a:t>02</a:t>
            </a:r>
            <a:r>
              <a:rPr sz="1500" b="1" spc="-3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1500" b="1" dirty="0">
                <a:solidFill>
                  <a:srgbClr val="006C70"/>
                </a:solidFill>
                <a:latin typeface="Verdana"/>
                <a:cs typeface="Verdana"/>
              </a:rPr>
              <a:t>/</a:t>
            </a:r>
            <a:r>
              <a:rPr sz="1500" b="1" spc="-3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1500" b="1" dirty="0">
                <a:solidFill>
                  <a:srgbClr val="006C70"/>
                </a:solidFill>
                <a:latin typeface="Verdana"/>
                <a:cs typeface="Verdana"/>
              </a:rPr>
              <a:t>RĪKI</a:t>
            </a:r>
            <a:r>
              <a:rPr sz="1500" b="1" spc="-3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1500" b="1" spc="-10" dirty="0">
                <a:solidFill>
                  <a:srgbClr val="006C70"/>
                </a:solidFill>
                <a:latin typeface="Verdana"/>
                <a:cs typeface="Verdana"/>
              </a:rPr>
              <a:t>TELEFONĀ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Lietotne</a:t>
            </a:r>
            <a:r>
              <a:rPr spc="-35" dirty="0"/>
              <a:t> </a:t>
            </a:r>
            <a:r>
              <a:rPr dirty="0"/>
              <a:t>“112</a:t>
            </a:r>
            <a:r>
              <a:rPr spc="-30" dirty="0"/>
              <a:t> </a:t>
            </a:r>
            <a:r>
              <a:rPr spc="-10" dirty="0"/>
              <a:t>Latvija”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96900" y="2071370"/>
            <a:ext cx="7567930" cy="40532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dirty="0">
                <a:solidFill>
                  <a:srgbClr val="142F3B"/>
                </a:solidFill>
                <a:latin typeface="Verdana"/>
                <a:cs typeface="Verdana"/>
              </a:rPr>
              <a:t>Lejupielādējiet</a:t>
            </a:r>
            <a:r>
              <a:rPr sz="2250" spc="-7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250" spc="-10" dirty="0">
                <a:solidFill>
                  <a:srgbClr val="142F3B"/>
                </a:solidFill>
                <a:latin typeface="Verdana"/>
                <a:cs typeface="Verdana"/>
              </a:rPr>
              <a:t>lietotni.</a:t>
            </a:r>
            <a:endParaRPr sz="22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614"/>
              </a:spcBef>
            </a:pPr>
            <a:endParaRPr sz="2250">
              <a:latin typeface="Verdana"/>
              <a:cs typeface="Verdana"/>
            </a:endParaRPr>
          </a:p>
          <a:p>
            <a:pPr marL="12700" marR="1550670">
              <a:lnSpc>
                <a:spcPct val="100000"/>
              </a:lnSpc>
            </a:pPr>
            <a:r>
              <a:rPr sz="2250" dirty="0">
                <a:solidFill>
                  <a:srgbClr val="142F3B"/>
                </a:solidFill>
                <a:latin typeface="Verdana"/>
                <a:cs typeface="Verdana"/>
              </a:rPr>
              <a:t>Apskatiet</a:t>
            </a:r>
            <a:r>
              <a:rPr sz="2250" spc="-4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250" dirty="0">
                <a:solidFill>
                  <a:srgbClr val="142F3B"/>
                </a:solidFill>
                <a:latin typeface="Verdana"/>
                <a:cs typeface="Verdana"/>
              </a:rPr>
              <a:t>drošības</a:t>
            </a:r>
            <a:r>
              <a:rPr sz="2250" spc="-4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250" dirty="0">
                <a:solidFill>
                  <a:srgbClr val="142F3B"/>
                </a:solidFill>
                <a:latin typeface="Verdana"/>
                <a:cs typeface="Verdana"/>
              </a:rPr>
              <a:t>padomus</a:t>
            </a:r>
            <a:r>
              <a:rPr sz="2250" spc="-4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250" dirty="0">
                <a:solidFill>
                  <a:srgbClr val="142F3B"/>
                </a:solidFill>
                <a:latin typeface="Verdana"/>
                <a:cs typeface="Verdana"/>
              </a:rPr>
              <a:t>un</a:t>
            </a:r>
            <a:r>
              <a:rPr sz="2250" spc="-4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250" spc="-10" dirty="0">
                <a:solidFill>
                  <a:srgbClr val="142F3B"/>
                </a:solidFill>
                <a:latin typeface="Verdana"/>
                <a:cs typeface="Verdana"/>
              </a:rPr>
              <a:t>patvertņu informāciju.</a:t>
            </a:r>
            <a:endParaRPr sz="22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650"/>
              </a:spcBef>
            </a:pPr>
            <a:r>
              <a:rPr sz="2250" dirty="0">
                <a:solidFill>
                  <a:srgbClr val="142F3B"/>
                </a:solidFill>
                <a:latin typeface="Verdana"/>
                <a:cs typeface="Verdana"/>
              </a:rPr>
              <a:t>Izmēģiniet</a:t>
            </a:r>
            <a:r>
              <a:rPr sz="2250" spc="-7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250" dirty="0">
                <a:solidFill>
                  <a:srgbClr val="142F3B"/>
                </a:solidFill>
                <a:latin typeface="Verdana"/>
                <a:cs typeface="Verdana"/>
              </a:rPr>
              <a:t>izvēlnes,</a:t>
            </a:r>
            <a:r>
              <a:rPr sz="2250" spc="-7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250" dirty="0">
                <a:solidFill>
                  <a:srgbClr val="142F3B"/>
                </a:solidFill>
                <a:latin typeface="Verdana"/>
                <a:cs typeface="Verdana"/>
              </a:rPr>
              <a:t>neveicot</a:t>
            </a:r>
            <a:r>
              <a:rPr sz="2250" spc="-7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250" dirty="0">
                <a:solidFill>
                  <a:srgbClr val="142F3B"/>
                </a:solidFill>
                <a:latin typeface="Verdana"/>
                <a:cs typeface="Verdana"/>
              </a:rPr>
              <a:t>zvanu</a:t>
            </a:r>
            <a:r>
              <a:rPr sz="2250" spc="-7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250" dirty="0">
                <a:solidFill>
                  <a:srgbClr val="142F3B"/>
                </a:solidFill>
                <a:latin typeface="Verdana"/>
                <a:cs typeface="Verdana"/>
              </a:rPr>
              <a:t>uz</a:t>
            </a:r>
            <a:r>
              <a:rPr sz="2250" spc="-7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250" spc="-20" dirty="0">
                <a:solidFill>
                  <a:srgbClr val="142F3B"/>
                </a:solidFill>
                <a:latin typeface="Verdana"/>
                <a:cs typeface="Verdana"/>
              </a:rPr>
              <a:t>112.</a:t>
            </a:r>
            <a:endParaRPr sz="22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614"/>
              </a:spcBef>
            </a:pPr>
            <a:endParaRPr sz="2250">
              <a:latin typeface="Verdana"/>
              <a:cs typeface="Verdana"/>
            </a:endParaRPr>
          </a:p>
          <a:p>
            <a:pPr marL="12700" marR="1372870">
              <a:lnSpc>
                <a:spcPct val="100000"/>
              </a:lnSpc>
            </a:pPr>
            <a:r>
              <a:rPr sz="2250" dirty="0">
                <a:solidFill>
                  <a:srgbClr val="142F3B"/>
                </a:solidFill>
                <a:latin typeface="Verdana"/>
                <a:cs typeface="Verdana"/>
              </a:rPr>
              <a:t>Svarīgās</a:t>
            </a:r>
            <a:r>
              <a:rPr sz="2250" spc="-8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250" dirty="0">
                <a:solidFill>
                  <a:srgbClr val="142F3B"/>
                </a:solidFill>
                <a:latin typeface="Verdana"/>
                <a:cs typeface="Verdana"/>
              </a:rPr>
              <a:t>adreses</a:t>
            </a:r>
            <a:r>
              <a:rPr sz="2250" spc="-8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250" dirty="0">
                <a:solidFill>
                  <a:srgbClr val="142F3B"/>
                </a:solidFill>
                <a:latin typeface="Verdana"/>
                <a:cs typeface="Verdana"/>
              </a:rPr>
              <a:t>un</a:t>
            </a:r>
            <a:r>
              <a:rPr sz="2250" spc="-8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250" dirty="0">
                <a:solidFill>
                  <a:srgbClr val="142F3B"/>
                </a:solidFill>
                <a:latin typeface="Verdana"/>
                <a:cs typeface="Verdana"/>
              </a:rPr>
              <a:t>norādes</a:t>
            </a:r>
            <a:r>
              <a:rPr sz="2250" spc="-8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250" dirty="0">
                <a:solidFill>
                  <a:srgbClr val="142F3B"/>
                </a:solidFill>
                <a:latin typeface="Verdana"/>
                <a:cs typeface="Verdana"/>
              </a:rPr>
              <a:t>pierakstiet</a:t>
            </a:r>
            <a:r>
              <a:rPr sz="2250" spc="-8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250" spc="-25" dirty="0">
                <a:solidFill>
                  <a:srgbClr val="142F3B"/>
                </a:solidFill>
                <a:latin typeface="Verdana"/>
                <a:cs typeface="Verdana"/>
              </a:rPr>
              <a:t>uz </a:t>
            </a:r>
            <a:r>
              <a:rPr sz="2250" spc="-10" dirty="0">
                <a:solidFill>
                  <a:srgbClr val="142F3B"/>
                </a:solidFill>
                <a:latin typeface="Verdana"/>
                <a:cs typeface="Verdana"/>
              </a:rPr>
              <a:t>papīra.</a:t>
            </a:r>
            <a:endParaRPr sz="22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580"/>
              </a:spcBef>
            </a:pP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Lietotne</a:t>
            </a:r>
            <a:r>
              <a:rPr sz="2150" b="1" spc="2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neaizstāj</a:t>
            </a:r>
            <a:r>
              <a:rPr sz="2150" b="1" spc="4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radio</a:t>
            </a:r>
            <a:r>
              <a:rPr sz="2150" b="1" spc="3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un</a:t>
            </a:r>
            <a:r>
              <a:rPr sz="2150" b="1" spc="4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papīra</a:t>
            </a:r>
            <a:r>
              <a:rPr sz="2150" b="1" spc="3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saziņas</a:t>
            </a:r>
            <a:r>
              <a:rPr sz="2150" b="1" spc="4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spc="-10" dirty="0">
                <a:solidFill>
                  <a:srgbClr val="006C70"/>
                </a:solidFill>
                <a:latin typeface="Verdana"/>
                <a:cs typeface="Verdana"/>
              </a:rPr>
              <a:t>plānu.</a:t>
            </a:r>
            <a:endParaRPr sz="2150">
              <a:latin typeface="Verdana"/>
              <a:cs typeface="Verdan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0775" y="910177"/>
            <a:ext cx="3906850" cy="4908675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11</a:t>
            </a:fld>
            <a:endParaRPr spc="-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6900" y="284479"/>
            <a:ext cx="321500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006C70"/>
                </a:solidFill>
                <a:latin typeface="Verdana"/>
                <a:cs typeface="Verdana"/>
              </a:rPr>
              <a:t>02</a:t>
            </a:r>
            <a:r>
              <a:rPr sz="1500" b="1" spc="-3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1500" b="1" dirty="0">
                <a:solidFill>
                  <a:srgbClr val="006C70"/>
                </a:solidFill>
                <a:latin typeface="Verdana"/>
                <a:cs typeface="Verdana"/>
              </a:rPr>
              <a:t>/</a:t>
            </a:r>
            <a:r>
              <a:rPr sz="1500" b="1" spc="-2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1500" b="1" dirty="0">
                <a:solidFill>
                  <a:srgbClr val="006C70"/>
                </a:solidFill>
                <a:latin typeface="Verdana"/>
                <a:cs typeface="Verdana"/>
              </a:rPr>
              <a:t>SAVSTARPĒJS</a:t>
            </a:r>
            <a:r>
              <a:rPr sz="1500" b="1" spc="-3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1500" b="1" spc="-10" dirty="0">
                <a:solidFill>
                  <a:srgbClr val="006C70"/>
                </a:solidFill>
                <a:latin typeface="Verdana"/>
                <a:cs typeface="Verdana"/>
              </a:rPr>
              <a:t>ATBALSTS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Ģimenes</a:t>
            </a:r>
            <a:r>
              <a:rPr spc="-80" dirty="0"/>
              <a:t> </a:t>
            </a:r>
            <a:r>
              <a:rPr dirty="0"/>
              <a:t>un</a:t>
            </a:r>
            <a:r>
              <a:rPr spc="-75" dirty="0"/>
              <a:t> </a:t>
            </a:r>
            <a:r>
              <a:rPr dirty="0"/>
              <a:t>kaimiņu</a:t>
            </a:r>
            <a:r>
              <a:rPr spc="-80" dirty="0"/>
              <a:t> </a:t>
            </a:r>
            <a:r>
              <a:rPr dirty="0"/>
              <a:t>saziņas</a:t>
            </a:r>
            <a:r>
              <a:rPr spc="-75" dirty="0"/>
              <a:t> </a:t>
            </a:r>
            <a:r>
              <a:rPr spc="-10" dirty="0"/>
              <a:t>plāns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96900" y="2069465"/>
            <a:ext cx="9428480" cy="40551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Viens</a:t>
            </a:r>
            <a:r>
              <a:rPr sz="2600" spc="-3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tuvinieks</a:t>
            </a:r>
            <a:r>
              <a:rPr sz="2600" spc="-3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informē</a:t>
            </a:r>
            <a:r>
              <a:rPr sz="2600" spc="-2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pārējo</a:t>
            </a:r>
            <a:r>
              <a:rPr sz="2600" spc="-2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spc="-10" dirty="0">
                <a:solidFill>
                  <a:srgbClr val="142F3B"/>
                </a:solidFill>
                <a:latin typeface="Verdana"/>
                <a:cs typeface="Verdana"/>
              </a:rPr>
              <a:t>ģimeni.</a:t>
            </a:r>
            <a:endParaRPr sz="2600">
              <a:latin typeface="Verdana"/>
              <a:cs typeface="Verdana"/>
            </a:endParaRPr>
          </a:p>
          <a:p>
            <a:pPr marL="12700" marR="5080">
              <a:lnSpc>
                <a:spcPts val="7050"/>
              </a:lnSpc>
              <a:spcBef>
                <a:spcPts val="890"/>
              </a:spcBef>
            </a:pP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Viens</a:t>
            </a:r>
            <a:r>
              <a:rPr sz="2600" spc="-1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kaimiņš</a:t>
            </a:r>
            <a:r>
              <a:rPr sz="2600" spc="-1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zina,</a:t>
            </a:r>
            <a:r>
              <a:rPr sz="2600" spc="-1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ka</a:t>
            </a:r>
            <a:r>
              <a:rPr sz="2600" spc="-1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jums</a:t>
            </a:r>
            <a:r>
              <a:rPr sz="2600" spc="-1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var</a:t>
            </a:r>
            <a:r>
              <a:rPr sz="2600" spc="-1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būt</a:t>
            </a:r>
            <a:r>
              <a:rPr sz="2600" spc="-1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vajadzīga</a:t>
            </a:r>
            <a:r>
              <a:rPr sz="2600" spc="-10" dirty="0">
                <a:solidFill>
                  <a:srgbClr val="142F3B"/>
                </a:solidFill>
                <a:latin typeface="Verdana"/>
                <a:cs typeface="Verdana"/>
              </a:rPr>
              <a:t> palīdzība.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Sarunājiet</a:t>
            </a:r>
            <a:r>
              <a:rPr sz="2600" spc="-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saziņas</a:t>
            </a:r>
            <a:r>
              <a:rPr sz="2600" spc="-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laiku</a:t>
            </a:r>
            <a:r>
              <a:rPr sz="2600" spc="-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un rīcību,</a:t>
            </a:r>
            <a:r>
              <a:rPr sz="2600" spc="-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ja nav </a:t>
            </a:r>
            <a:r>
              <a:rPr sz="2600" spc="-10" dirty="0">
                <a:solidFill>
                  <a:srgbClr val="142F3B"/>
                </a:solidFill>
                <a:latin typeface="Verdana"/>
                <a:cs typeface="Verdana"/>
              </a:rPr>
              <a:t>atbildes.</a:t>
            </a:r>
            <a:endParaRPr sz="2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3040"/>
              </a:spcBef>
            </a:pP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Numurus un</a:t>
            </a:r>
            <a:r>
              <a:rPr sz="2600" spc="1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satikšanās</a:t>
            </a:r>
            <a:r>
              <a:rPr sz="2600" spc="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vietu</a:t>
            </a:r>
            <a:r>
              <a:rPr sz="2600" spc="1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pierakstiet</a:t>
            </a:r>
            <a:r>
              <a:rPr sz="2600" spc="1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uz</a:t>
            </a:r>
            <a:r>
              <a:rPr sz="2600" spc="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spc="-10" dirty="0">
                <a:solidFill>
                  <a:srgbClr val="142F3B"/>
                </a:solidFill>
                <a:latin typeface="Verdana"/>
                <a:cs typeface="Verdana"/>
              </a:rPr>
              <a:t>papīra.</a:t>
            </a:r>
            <a:endParaRPr sz="26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685"/>
              </a:spcBef>
            </a:pPr>
            <a:endParaRPr sz="2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Ziņas</a:t>
            </a:r>
            <a:r>
              <a:rPr sz="2150" b="1" spc="6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piemērs:</a:t>
            </a:r>
            <a:r>
              <a:rPr sz="2150" b="1" spc="6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“Esmu</a:t>
            </a:r>
            <a:r>
              <a:rPr sz="2150" b="1" spc="6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mājās,</a:t>
            </a:r>
            <a:r>
              <a:rPr sz="2150" b="1" spc="6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drošībā.</a:t>
            </a:r>
            <a:r>
              <a:rPr sz="2150" b="1" spc="6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Zāles</a:t>
            </a:r>
            <a:r>
              <a:rPr sz="2150" b="1" spc="6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spc="-20" dirty="0">
                <a:solidFill>
                  <a:srgbClr val="006C70"/>
                </a:solidFill>
                <a:latin typeface="Verdana"/>
                <a:cs typeface="Verdana"/>
              </a:rPr>
              <a:t>ir.”</a:t>
            </a:r>
            <a:endParaRPr sz="2150">
              <a:latin typeface="Verdana"/>
              <a:cs typeface="Verdan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12</a:t>
            </a:fld>
            <a:endParaRPr spc="-2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6900" y="284479"/>
            <a:ext cx="327977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006C70"/>
                </a:solidFill>
                <a:latin typeface="Verdana"/>
                <a:cs typeface="Verdana"/>
              </a:rPr>
              <a:t>02</a:t>
            </a:r>
            <a:r>
              <a:rPr sz="1500" b="1" spc="-2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1500" b="1" dirty="0">
                <a:solidFill>
                  <a:srgbClr val="006C70"/>
                </a:solidFill>
                <a:latin typeface="Verdana"/>
                <a:cs typeface="Verdana"/>
              </a:rPr>
              <a:t>/</a:t>
            </a:r>
            <a:r>
              <a:rPr sz="1500" b="1" spc="-2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1500" b="1" spc="-10" dirty="0">
                <a:solidFill>
                  <a:srgbClr val="006C70"/>
                </a:solidFill>
                <a:latin typeface="Verdana"/>
                <a:cs typeface="Verdana"/>
              </a:rPr>
              <a:t>UZTICAMA</a:t>
            </a:r>
            <a:r>
              <a:rPr sz="1500" b="1" spc="-2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1500" b="1" spc="-10" dirty="0">
                <a:solidFill>
                  <a:srgbClr val="006C70"/>
                </a:solidFill>
                <a:latin typeface="Verdana"/>
                <a:cs typeface="Verdana"/>
              </a:rPr>
              <a:t>INFORMĀCIJA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Baumas</a:t>
            </a:r>
            <a:r>
              <a:rPr spc="-45" dirty="0"/>
              <a:t> </a:t>
            </a:r>
            <a:r>
              <a:rPr dirty="0"/>
              <a:t>un</a:t>
            </a:r>
            <a:r>
              <a:rPr spc="-45" dirty="0"/>
              <a:t> </a:t>
            </a:r>
            <a:r>
              <a:rPr dirty="0"/>
              <a:t>krāpniecība</a:t>
            </a:r>
            <a:r>
              <a:rPr spc="-50" dirty="0"/>
              <a:t> </a:t>
            </a:r>
            <a:r>
              <a:rPr dirty="0"/>
              <a:t>krīzes</a:t>
            </a:r>
            <a:r>
              <a:rPr spc="-40" dirty="0"/>
              <a:t> </a:t>
            </a:r>
            <a:r>
              <a:rPr spc="-10" dirty="0"/>
              <a:t>laikā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96900" y="2069465"/>
            <a:ext cx="8386445" cy="311150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Pārbaudiet</a:t>
            </a:r>
            <a:r>
              <a:rPr sz="2600" spc="-2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avotu,</a:t>
            </a:r>
            <a:r>
              <a:rPr sz="2600" spc="-2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datumu</a:t>
            </a:r>
            <a:r>
              <a:rPr sz="2600" spc="-2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un</a:t>
            </a:r>
            <a:r>
              <a:rPr sz="2600" spc="-2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spc="-10" dirty="0">
                <a:solidFill>
                  <a:srgbClr val="142F3B"/>
                </a:solidFill>
                <a:latin typeface="Verdana"/>
                <a:cs typeface="Verdana"/>
              </a:rPr>
              <a:t>vietu.</a:t>
            </a:r>
            <a:endParaRPr sz="2600">
              <a:latin typeface="Verdana"/>
              <a:cs typeface="Verdana"/>
            </a:endParaRPr>
          </a:p>
          <a:p>
            <a:pPr marL="12700" marR="398145">
              <a:lnSpc>
                <a:spcPts val="7050"/>
              </a:lnSpc>
              <a:spcBef>
                <a:spcPts val="890"/>
              </a:spcBef>
            </a:pP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Salīdziniet</a:t>
            </a:r>
            <a:r>
              <a:rPr sz="2600" spc="-7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ar</a:t>
            </a:r>
            <a:r>
              <a:rPr sz="2600" spc="-7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112.lv,</a:t>
            </a:r>
            <a:r>
              <a:rPr sz="2600" spc="-7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radio</a:t>
            </a:r>
            <a:r>
              <a:rPr sz="2600" spc="-7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vai</a:t>
            </a:r>
            <a:r>
              <a:rPr sz="2600" spc="-6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pašvaldības</a:t>
            </a:r>
            <a:r>
              <a:rPr sz="2600" spc="-7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spc="-10" dirty="0">
                <a:solidFill>
                  <a:srgbClr val="142F3B"/>
                </a:solidFill>
                <a:latin typeface="Verdana"/>
                <a:cs typeface="Verdana"/>
              </a:rPr>
              <a:t>ziņu.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Nepārsūtiet</a:t>
            </a:r>
            <a:r>
              <a:rPr sz="2600" spc="-5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nepārbaudītus</a:t>
            </a:r>
            <a:r>
              <a:rPr sz="2600" spc="-5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spc="-10" dirty="0">
                <a:solidFill>
                  <a:srgbClr val="142F3B"/>
                </a:solidFill>
                <a:latin typeface="Verdana"/>
                <a:cs typeface="Verdana"/>
              </a:rPr>
              <a:t>brīdinājumus.</a:t>
            </a:r>
            <a:endParaRPr sz="2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3040"/>
              </a:spcBef>
            </a:pP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Neatklājiet</a:t>
            </a:r>
            <a:r>
              <a:rPr sz="2600" spc="-3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PIN</a:t>
            </a:r>
            <a:r>
              <a:rPr sz="2600" spc="-2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kodus</a:t>
            </a:r>
            <a:r>
              <a:rPr sz="2600" spc="-3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vai</a:t>
            </a:r>
            <a:r>
              <a:rPr sz="2600" spc="-2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bankas</a:t>
            </a:r>
            <a:r>
              <a:rPr sz="2600" spc="-3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piekļuves</a:t>
            </a:r>
            <a:r>
              <a:rPr sz="2600" spc="-3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spc="-10" dirty="0">
                <a:solidFill>
                  <a:srgbClr val="142F3B"/>
                </a:solidFill>
                <a:latin typeface="Verdana"/>
                <a:cs typeface="Verdana"/>
              </a:rPr>
              <a:t>datus.</a:t>
            </a:r>
            <a:endParaRPr sz="2600">
              <a:latin typeface="Verdana"/>
              <a:cs typeface="Verdan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13</a:t>
            </a:fld>
            <a:endParaRPr spc="-2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6900" y="284479"/>
            <a:ext cx="212725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006C70"/>
                </a:solidFill>
                <a:latin typeface="Verdana"/>
                <a:cs typeface="Verdana"/>
              </a:rPr>
              <a:t>03</a:t>
            </a:r>
            <a:r>
              <a:rPr sz="1500" b="1" spc="-4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1500" b="1" dirty="0">
                <a:solidFill>
                  <a:srgbClr val="006C70"/>
                </a:solidFill>
                <a:latin typeface="Verdana"/>
                <a:cs typeface="Verdana"/>
              </a:rPr>
              <a:t>/</a:t>
            </a:r>
            <a:r>
              <a:rPr sz="1500" b="1" spc="-3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1500" b="1" dirty="0">
                <a:solidFill>
                  <a:srgbClr val="006C70"/>
                </a:solidFill>
                <a:latin typeface="Verdana"/>
                <a:cs typeface="Verdana"/>
              </a:rPr>
              <a:t>PIRMS</a:t>
            </a:r>
            <a:r>
              <a:rPr sz="1500" b="1" spc="-3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1500" b="1" spc="-10" dirty="0">
                <a:solidFill>
                  <a:srgbClr val="006C70"/>
                </a:solidFill>
                <a:latin typeface="Verdana"/>
                <a:cs typeface="Verdana"/>
              </a:rPr>
              <a:t>KRĪZES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Preventīva</a:t>
            </a:r>
            <a:r>
              <a:rPr spc="-60" dirty="0"/>
              <a:t> </a:t>
            </a:r>
            <a:r>
              <a:rPr dirty="0"/>
              <a:t>gatavošanās:</a:t>
            </a:r>
            <a:r>
              <a:rPr spc="-45" dirty="0"/>
              <a:t> </a:t>
            </a:r>
            <a:r>
              <a:rPr dirty="0"/>
              <a:t>trīs</a:t>
            </a:r>
            <a:r>
              <a:rPr spc="-40" dirty="0"/>
              <a:t> </a:t>
            </a:r>
            <a:r>
              <a:rPr spc="-10" dirty="0"/>
              <a:t>situācijas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96900" y="2050415"/>
            <a:ext cx="3467100" cy="4254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600" b="1" dirty="0">
                <a:solidFill>
                  <a:srgbClr val="006C70"/>
                </a:solidFill>
                <a:latin typeface="Verdana"/>
                <a:cs typeface="Verdana"/>
              </a:rPr>
              <a:t>Elektrības</a:t>
            </a:r>
            <a:r>
              <a:rPr sz="2600" b="1" spc="10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600" b="1" spc="-10" dirty="0">
                <a:solidFill>
                  <a:srgbClr val="006C70"/>
                </a:solidFill>
                <a:latin typeface="Verdana"/>
                <a:cs typeface="Verdana"/>
              </a:rPr>
              <a:t>zudums</a:t>
            </a:r>
            <a:endParaRPr sz="26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11675" y="2050796"/>
            <a:ext cx="6155690" cy="802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550" dirty="0">
                <a:solidFill>
                  <a:srgbClr val="142F3B"/>
                </a:solidFill>
                <a:latin typeface="Verdana"/>
                <a:cs typeface="Verdana"/>
              </a:rPr>
              <a:t>Lukturis,</a:t>
            </a:r>
            <a:r>
              <a:rPr sz="2550" spc="-6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550" dirty="0">
                <a:solidFill>
                  <a:srgbClr val="142F3B"/>
                </a:solidFill>
                <a:latin typeface="Verdana"/>
                <a:cs typeface="Verdana"/>
              </a:rPr>
              <a:t>uzlādēts</a:t>
            </a:r>
            <a:r>
              <a:rPr sz="2550" spc="-5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550" dirty="0">
                <a:solidFill>
                  <a:srgbClr val="142F3B"/>
                </a:solidFill>
                <a:latin typeface="Verdana"/>
                <a:cs typeface="Verdana"/>
              </a:rPr>
              <a:t>akumulators,</a:t>
            </a:r>
            <a:r>
              <a:rPr sz="2550" spc="-4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550" spc="-10" dirty="0">
                <a:solidFill>
                  <a:srgbClr val="142F3B"/>
                </a:solidFill>
                <a:latin typeface="Verdana"/>
                <a:cs typeface="Verdana"/>
              </a:rPr>
              <a:t>ierīču </a:t>
            </a:r>
            <a:r>
              <a:rPr sz="2550" dirty="0">
                <a:solidFill>
                  <a:srgbClr val="142F3B"/>
                </a:solidFill>
                <a:latin typeface="Verdana"/>
                <a:cs typeface="Verdana"/>
              </a:rPr>
              <a:t>rezerves</a:t>
            </a:r>
            <a:r>
              <a:rPr sz="2550" spc="-18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550" spc="-10" dirty="0">
                <a:solidFill>
                  <a:srgbClr val="142F3B"/>
                </a:solidFill>
                <a:latin typeface="Verdana"/>
                <a:cs typeface="Verdana"/>
              </a:rPr>
              <a:t>plāns.</a:t>
            </a:r>
            <a:endParaRPr sz="255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6900" y="3231515"/>
            <a:ext cx="1040130" cy="4254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600" b="1" spc="-10" dirty="0">
                <a:solidFill>
                  <a:srgbClr val="006C70"/>
                </a:solidFill>
                <a:latin typeface="Verdana"/>
                <a:cs typeface="Verdana"/>
              </a:rPr>
              <a:t>Vētra</a:t>
            </a:r>
            <a:endParaRPr sz="26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11675" y="3231896"/>
            <a:ext cx="6181090" cy="802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550" dirty="0">
                <a:solidFill>
                  <a:srgbClr val="142F3B"/>
                </a:solidFill>
                <a:latin typeface="Verdana"/>
                <a:cs typeface="Verdana"/>
              </a:rPr>
              <a:t>Drošs</a:t>
            </a:r>
            <a:r>
              <a:rPr sz="2550" spc="-4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550" dirty="0">
                <a:solidFill>
                  <a:srgbClr val="142F3B"/>
                </a:solidFill>
                <a:latin typeface="Verdana"/>
                <a:cs typeface="Verdana"/>
              </a:rPr>
              <a:t>mājoklis,</a:t>
            </a:r>
            <a:r>
              <a:rPr sz="2550" spc="-4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550" dirty="0">
                <a:solidFill>
                  <a:srgbClr val="142F3B"/>
                </a:solidFill>
                <a:latin typeface="Verdana"/>
                <a:cs typeface="Verdana"/>
              </a:rPr>
              <a:t>nostiprinātas</a:t>
            </a:r>
            <a:r>
              <a:rPr sz="2550" spc="-4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550" spc="-10" dirty="0">
                <a:solidFill>
                  <a:srgbClr val="142F3B"/>
                </a:solidFill>
                <a:latin typeface="Verdana"/>
                <a:cs typeface="Verdana"/>
              </a:rPr>
              <a:t>mantas, </a:t>
            </a:r>
            <a:r>
              <a:rPr sz="2550" dirty="0">
                <a:solidFill>
                  <a:srgbClr val="142F3B"/>
                </a:solidFill>
                <a:latin typeface="Verdana"/>
                <a:cs typeface="Verdana"/>
              </a:rPr>
              <a:t>atcelti</a:t>
            </a:r>
            <a:r>
              <a:rPr sz="2550" spc="-3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550" spc="-10" dirty="0">
                <a:solidFill>
                  <a:srgbClr val="142F3B"/>
                </a:solidFill>
                <a:latin typeface="Verdana"/>
                <a:cs typeface="Verdana"/>
              </a:rPr>
              <a:t>braucieni.</a:t>
            </a:r>
            <a:endParaRPr sz="255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6900" y="4412615"/>
            <a:ext cx="2716530" cy="8255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1000"/>
              </a:lnSpc>
              <a:spcBef>
                <a:spcPts val="90"/>
              </a:spcBef>
            </a:pPr>
            <a:r>
              <a:rPr sz="2600" b="1" spc="-10" dirty="0">
                <a:solidFill>
                  <a:srgbClr val="006C70"/>
                </a:solidFill>
                <a:latin typeface="Verdana"/>
                <a:cs typeface="Verdana"/>
              </a:rPr>
              <a:t>Militārs apdraudējums</a:t>
            </a:r>
            <a:endParaRPr sz="26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11675" y="4412996"/>
            <a:ext cx="6308725" cy="802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550" dirty="0">
                <a:solidFill>
                  <a:srgbClr val="142F3B"/>
                </a:solidFill>
                <a:latin typeface="Verdana"/>
                <a:cs typeface="Verdana"/>
              </a:rPr>
              <a:t>Zināma</a:t>
            </a:r>
            <a:r>
              <a:rPr sz="2550" spc="-12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550" spc="-10" dirty="0">
                <a:solidFill>
                  <a:srgbClr val="142F3B"/>
                </a:solidFill>
                <a:latin typeface="Verdana"/>
                <a:cs typeface="Verdana"/>
              </a:rPr>
              <a:t>patveršanās</a:t>
            </a:r>
            <a:r>
              <a:rPr sz="2550" spc="-114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550" dirty="0">
                <a:solidFill>
                  <a:srgbClr val="142F3B"/>
                </a:solidFill>
                <a:latin typeface="Verdana"/>
                <a:cs typeface="Verdana"/>
              </a:rPr>
              <a:t>vieta,</a:t>
            </a:r>
            <a:r>
              <a:rPr sz="2550" spc="-114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550" spc="-10" dirty="0">
                <a:solidFill>
                  <a:srgbClr val="142F3B"/>
                </a:solidFill>
                <a:latin typeface="Verdana"/>
                <a:cs typeface="Verdana"/>
              </a:rPr>
              <a:t>dokumenti, </a:t>
            </a:r>
            <a:r>
              <a:rPr sz="2550" dirty="0">
                <a:solidFill>
                  <a:srgbClr val="142F3B"/>
                </a:solidFill>
                <a:latin typeface="Verdana"/>
                <a:cs typeface="Verdana"/>
              </a:rPr>
              <a:t>pārnēsājama</a:t>
            </a:r>
            <a:r>
              <a:rPr sz="2550" spc="-22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550" spc="-20" dirty="0">
                <a:solidFill>
                  <a:srgbClr val="142F3B"/>
                </a:solidFill>
                <a:latin typeface="Verdana"/>
                <a:cs typeface="Verdana"/>
              </a:rPr>
              <a:t>soma.</a:t>
            </a:r>
            <a:endParaRPr sz="255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96900" y="5767451"/>
            <a:ext cx="7735570" cy="3568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Visos</a:t>
            </a:r>
            <a:r>
              <a:rPr sz="2150" b="1" spc="5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gadījumos:</a:t>
            </a:r>
            <a:r>
              <a:rPr sz="2150" b="1" spc="5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zāles,</a:t>
            </a:r>
            <a:r>
              <a:rPr sz="2150" b="1" spc="5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ūdens</a:t>
            </a:r>
            <a:r>
              <a:rPr sz="2150" b="1" spc="5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un</a:t>
            </a:r>
            <a:r>
              <a:rPr sz="2150" b="1" spc="5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sarunāts</a:t>
            </a:r>
            <a:r>
              <a:rPr sz="2150" b="1" spc="5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spc="-10" dirty="0">
                <a:solidFill>
                  <a:srgbClr val="006C70"/>
                </a:solidFill>
                <a:latin typeface="Verdana"/>
                <a:cs typeface="Verdana"/>
              </a:rPr>
              <a:t>palīgs.</a:t>
            </a:r>
            <a:endParaRPr sz="2150">
              <a:latin typeface="Verdana"/>
              <a:cs typeface="Verdana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14</a:t>
            </a:fld>
            <a:endParaRPr spc="-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6900" y="284479"/>
            <a:ext cx="234061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006C70"/>
                </a:solidFill>
                <a:latin typeface="Verdana"/>
                <a:cs typeface="Verdana"/>
              </a:rPr>
              <a:t>03</a:t>
            </a:r>
            <a:r>
              <a:rPr sz="1500" b="1" spc="-5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1500" b="1" dirty="0">
                <a:solidFill>
                  <a:srgbClr val="006C70"/>
                </a:solidFill>
                <a:latin typeface="Verdana"/>
                <a:cs typeface="Verdana"/>
              </a:rPr>
              <a:t>/</a:t>
            </a:r>
            <a:r>
              <a:rPr sz="1500" b="1" spc="-4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1500" b="1" dirty="0">
                <a:solidFill>
                  <a:srgbClr val="006C70"/>
                </a:solidFill>
                <a:latin typeface="Verdana"/>
                <a:cs typeface="Verdana"/>
              </a:rPr>
              <a:t>DROŠĪBA</a:t>
            </a:r>
            <a:r>
              <a:rPr sz="1500" b="1" spc="-4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1500" b="1" spc="-10" dirty="0">
                <a:solidFill>
                  <a:srgbClr val="006C70"/>
                </a:solidFill>
                <a:latin typeface="Verdana"/>
                <a:cs typeface="Verdana"/>
              </a:rPr>
              <a:t>MĀJĀS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Elektrības</a:t>
            </a:r>
            <a:r>
              <a:rPr spc="-50" dirty="0"/>
              <a:t> </a:t>
            </a:r>
            <a:r>
              <a:rPr spc="-10" dirty="0"/>
              <a:t>zudums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96900" y="2069465"/>
            <a:ext cx="8858885" cy="407416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Lukturis</a:t>
            </a:r>
            <a:r>
              <a:rPr sz="2600" spc="-3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un</a:t>
            </a:r>
            <a:r>
              <a:rPr sz="2600" spc="-2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baterijas</a:t>
            </a:r>
            <a:r>
              <a:rPr sz="2600" spc="-3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viegli</a:t>
            </a:r>
            <a:r>
              <a:rPr sz="2600" spc="-2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aizsniedzamā</a:t>
            </a:r>
            <a:r>
              <a:rPr sz="2600" spc="-2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spc="-10" dirty="0">
                <a:solidFill>
                  <a:srgbClr val="142F3B"/>
                </a:solidFill>
                <a:latin typeface="Verdana"/>
                <a:cs typeface="Verdana"/>
              </a:rPr>
              <a:t>vietā.</a:t>
            </a:r>
            <a:endParaRPr sz="26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770"/>
              </a:spcBef>
            </a:pPr>
            <a:endParaRPr sz="2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Uzlādēts telefons un</a:t>
            </a:r>
            <a:r>
              <a:rPr sz="2600" spc="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ārējais</a:t>
            </a:r>
            <a:r>
              <a:rPr sz="2600" spc="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spc="-10" dirty="0">
                <a:solidFill>
                  <a:srgbClr val="142F3B"/>
                </a:solidFill>
                <a:latin typeface="Verdana"/>
                <a:cs typeface="Verdana"/>
              </a:rPr>
              <a:t>akumulators.</a:t>
            </a:r>
            <a:endParaRPr sz="2600">
              <a:latin typeface="Verdana"/>
              <a:cs typeface="Verdana"/>
            </a:endParaRPr>
          </a:p>
          <a:p>
            <a:pPr marL="12700" marR="318770">
              <a:lnSpc>
                <a:spcPts val="7050"/>
              </a:lnSpc>
              <a:spcBef>
                <a:spcPts val="890"/>
              </a:spcBef>
            </a:pP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Jau iepriekš</a:t>
            </a:r>
            <a:r>
              <a:rPr sz="2600" spc="-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zināms,</a:t>
            </a:r>
            <a:r>
              <a:rPr sz="2600" spc="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kas</a:t>
            </a:r>
            <a:r>
              <a:rPr sz="2600" spc="-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notiks ar apkuri</a:t>
            </a:r>
            <a:r>
              <a:rPr sz="2600" spc="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un </a:t>
            </a:r>
            <a:r>
              <a:rPr sz="2600" spc="-10" dirty="0">
                <a:solidFill>
                  <a:srgbClr val="142F3B"/>
                </a:solidFill>
                <a:latin typeface="Verdana"/>
                <a:cs typeface="Verdana"/>
              </a:rPr>
              <a:t>ūdeni.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Ģeneratoru</a:t>
            </a:r>
            <a:r>
              <a:rPr sz="2600" spc="-3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un</a:t>
            </a:r>
            <a:r>
              <a:rPr sz="2600" spc="-3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grilu</a:t>
            </a:r>
            <a:r>
              <a:rPr sz="2600" spc="-3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telpās</a:t>
            </a:r>
            <a:r>
              <a:rPr sz="2600" spc="-3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spc="-10" dirty="0">
                <a:solidFill>
                  <a:srgbClr val="142F3B"/>
                </a:solidFill>
                <a:latin typeface="Verdana"/>
                <a:cs typeface="Verdana"/>
              </a:rPr>
              <a:t>neizmantojiet.</a:t>
            </a:r>
            <a:endParaRPr sz="26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944"/>
              </a:spcBef>
            </a:pPr>
            <a:endParaRPr sz="2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2150" b="1" dirty="0">
                <a:solidFill>
                  <a:srgbClr val="A83124"/>
                </a:solidFill>
                <a:latin typeface="Verdana"/>
                <a:cs typeface="Verdana"/>
              </a:rPr>
              <a:t>Nokritušiem</a:t>
            </a:r>
            <a:r>
              <a:rPr sz="2150" b="1" spc="50" dirty="0">
                <a:solidFill>
                  <a:srgbClr val="A83124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A83124"/>
                </a:solidFill>
                <a:latin typeface="Verdana"/>
                <a:cs typeface="Verdana"/>
              </a:rPr>
              <a:t>vadiem</a:t>
            </a:r>
            <a:r>
              <a:rPr sz="2150" b="1" spc="65" dirty="0">
                <a:solidFill>
                  <a:srgbClr val="A83124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A83124"/>
                </a:solidFill>
                <a:latin typeface="Verdana"/>
                <a:cs typeface="Verdana"/>
              </a:rPr>
              <a:t>netuvojieties.</a:t>
            </a:r>
            <a:r>
              <a:rPr sz="2150" b="1" spc="60" dirty="0">
                <a:solidFill>
                  <a:srgbClr val="A83124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A83124"/>
                </a:solidFill>
                <a:latin typeface="Verdana"/>
                <a:cs typeface="Verdana"/>
              </a:rPr>
              <a:t>Ziņojiet</a:t>
            </a:r>
            <a:r>
              <a:rPr sz="2150" b="1" spc="65" dirty="0">
                <a:solidFill>
                  <a:srgbClr val="A83124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A83124"/>
                </a:solidFill>
                <a:latin typeface="Verdana"/>
                <a:cs typeface="Verdana"/>
              </a:rPr>
              <a:t>112</a:t>
            </a:r>
            <a:r>
              <a:rPr sz="2150" b="1" spc="55" dirty="0">
                <a:solidFill>
                  <a:srgbClr val="A83124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A83124"/>
                </a:solidFill>
                <a:latin typeface="Verdana"/>
                <a:cs typeface="Verdana"/>
              </a:rPr>
              <a:t>vai</a:t>
            </a:r>
            <a:r>
              <a:rPr sz="2150" b="1" spc="65" dirty="0">
                <a:solidFill>
                  <a:srgbClr val="A83124"/>
                </a:solidFill>
                <a:latin typeface="Verdana"/>
                <a:cs typeface="Verdana"/>
              </a:rPr>
              <a:t> </a:t>
            </a:r>
            <a:r>
              <a:rPr sz="2150" b="1" spc="-10" dirty="0">
                <a:solidFill>
                  <a:srgbClr val="A83124"/>
                </a:solidFill>
                <a:latin typeface="Verdana"/>
                <a:cs typeface="Verdana"/>
              </a:rPr>
              <a:t>8404.</a:t>
            </a:r>
            <a:endParaRPr sz="2150">
              <a:latin typeface="Verdana"/>
              <a:cs typeface="Verdan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15</a:t>
            </a:fld>
            <a:endParaRPr spc="-2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6900" y="284479"/>
            <a:ext cx="234061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006C70"/>
                </a:solidFill>
                <a:latin typeface="Verdana"/>
                <a:cs typeface="Verdana"/>
              </a:rPr>
              <a:t>03</a:t>
            </a:r>
            <a:r>
              <a:rPr sz="1500" b="1" spc="-5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1500" b="1" dirty="0">
                <a:solidFill>
                  <a:srgbClr val="006C70"/>
                </a:solidFill>
                <a:latin typeface="Verdana"/>
                <a:cs typeface="Verdana"/>
              </a:rPr>
              <a:t>/</a:t>
            </a:r>
            <a:r>
              <a:rPr sz="1500" b="1" spc="-4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1500" b="1" dirty="0">
                <a:solidFill>
                  <a:srgbClr val="006C70"/>
                </a:solidFill>
                <a:latin typeface="Verdana"/>
                <a:cs typeface="Verdana"/>
              </a:rPr>
              <a:t>DROŠĪBA</a:t>
            </a:r>
            <a:r>
              <a:rPr sz="1500" b="1" spc="-4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1500" b="1" spc="-10" dirty="0">
                <a:solidFill>
                  <a:srgbClr val="006C70"/>
                </a:solidFill>
                <a:latin typeface="Verdana"/>
                <a:cs typeface="Verdana"/>
              </a:rPr>
              <a:t>MĀJĀS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Vētra</a:t>
            </a:r>
            <a:r>
              <a:rPr spc="-80" dirty="0"/>
              <a:t> </a:t>
            </a:r>
            <a:r>
              <a:rPr dirty="0"/>
              <a:t>un</a:t>
            </a:r>
            <a:r>
              <a:rPr spc="-75" dirty="0"/>
              <a:t> </a:t>
            </a:r>
            <a:r>
              <a:rPr dirty="0"/>
              <a:t>stiprs</a:t>
            </a:r>
            <a:r>
              <a:rPr spc="-75" dirty="0"/>
              <a:t> </a:t>
            </a:r>
            <a:r>
              <a:rPr spc="-10" dirty="0"/>
              <a:t>negaiss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96900" y="2069465"/>
            <a:ext cx="9246870" cy="40551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Pirms</a:t>
            </a:r>
            <a:r>
              <a:rPr sz="2600" spc="-1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vētras</a:t>
            </a:r>
            <a:r>
              <a:rPr sz="2600" spc="-1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uzlādējiet</a:t>
            </a:r>
            <a:r>
              <a:rPr sz="2600" spc="-1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telefonu</a:t>
            </a:r>
            <a:r>
              <a:rPr sz="2600" spc="-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un</a:t>
            </a:r>
            <a:r>
              <a:rPr sz="2600" spc="-1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aizveriet</a:t>
            </a:r>
            <a:r>
              <a:rPr sz="2600" spc="-10" dirty="0">
                <a:solidFill>
                  <a:srgbClr val="142F3B"/>
                </a:solidFill>
                <a:latin typeface="Verdana"/>
                <a:cs typeface="Verdana"/>
              </a:rPr>
              <a:t> logus.</a:t>
            </a:r>
            <a:endParaRPr sz="2600">
              <a:latin typeface="Verdana"/>
              <a:cs typeface="Verdana"/>
            </a:endParaRPr>
          </a:p>
          <a:p>
            <a:pPr marL="12700" marR="5080">
              <a:lnSpc>
                <a:spcPts val="7050"/>
              </a:lnSpc>
              <a:spcBef>
                <a:spcPts val="890"/>
              </a:spcBef>
            </a:pP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Lūdziet</a:t>
            </a:r>
            <a:r>
              <a:rPr sz="2600" spc="-2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palīgu</a:t>
            </a:r>
            <a:r>
              <a:rPr sz="2600" spc="-2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nostiprināt</a:t>
            </a:r>
            <a:r>
              <a:rPr sz="2600" spc="-2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mantas</a:t>
            </a:r>
            <a:r>
              <a:rPr sz="2600" spc="-2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pagalmā</a:t>
            </a:r>
            <a:r>
              <a:rPr sz="2600" spc="-2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un</a:t>
            </a:r>
            <a:r>
              <a:rPr sz="2600" spc="-2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spc="-10" dirty="0">
                <a:solidFill>
                  <a:srgbClr val="142F3B"/>
                </a:solidFill>
                <a:latin typeface="Verdana"/>
                <a:cs typeface="Verdana"/>
              </a:rPr>
              <a:t>balkonā.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Vētras</a:t>
            </a:r>
            <a:r>
              <a:rPr sz="2600" spc="-3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laikā</a:t>
            </a:r>
            <a:r>
              <a:rPr sz="2600" spc="-2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palieciet</a:t>
            </a:r>
            <a:r>
              <a:rPr sz="2600" spc="-2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telpās,</a:t>
            </a:r>
            <a:r>
              <a:rPr sz="2600" spc="-2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prom</a:t>
            </a:r>
            <a:r>
              <a:rPr sz="2600" spc="-2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no</a:t>
            </a:r>
            <a:r>
              <a:rPr sz="2600" spc="-2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spc="-10" dirty="0">
                <a:solidFill>
                  <a:srgbClr val="142F3B"/>
                </a:solidFill>
                <a:latin typeface="Verdana"/>
                <a:cs typeface="Verdana"/>
              </a:rPr>
              <a:t>logiem.</a:t>
            </a:r>
            <a:endParaRPr sz="2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3040"/>
              </a:spcBef>
            </a:pP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Pēc</a:t>
            </a:r>
            <a:r>
              <a:rPr sz="2600" spc="-2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vētras</a:t>
            </a:r>
            <a:r>
              <a:rPr sz="2600" spc="-2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apejiet</a:t>
            </a:r>
            <a:r>
              <a:rPr sz="2600" spc="-1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kokus,</a:t>
            </a:r>
            <a:r>
              <a:rPr sz="2600" spc="-2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vadus</a:t>
            </a:r>
            <a:r>
              <a:rPr sz="2600" spc="-2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un</a:t>
            </a:r>
            <a:r>
              <a:rPr sz="2600" spc="-2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dirty="0">
                <a:solidFill>
                  <a:srgbClr val="142F3B"/>
                </a:solidFill>
                <a:latin typeface="Verdana"/>
                <a:cs typeface="Verdana"/>
              </a:rPr>
              <a:t>bojātas</a:t>
            </a:r>
            <a:r>
              <a:rPr sz="2600" spc="-2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600" spc="-10" dirty="0">
                <a:solidFill>
                  <a:srgbClr val="142F3B"/>
                </a:solidFill>
                <a:latin typeface="Verdana"/>
                <a:cs typeface="Verdana"/>
              </a:rPr>
              <a:t>būves.</a:t>
            </a:r>
            <a:endParaRPr sz="26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685"/>
              </a:spcBef>
            </a:pPr>
            <a:endParaRPr sz="2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Bīstamus</a:t>
            </a:r>
            <a:r>
              <a:rPr sz="2150" b="1" spc="7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darbus</a:t>
            </a:r>
            <a:r>
              <a:rPr sz="2150" b="1" spc="7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atstājiet</a:t>
            </a:r>
            <a:r>
              <a:rPr sz="2150" b="1" spc="7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spc="-10" dirty="0">
                <a:solidFill>
                  <a:srgbClr val="006C70"/>
                </a:solidFill>
                <a:latin typeface="Verdana"/>
                <a:cs typeface="Verdana"/>
              </a:rPr>
              <a:t>speciālistiem.</a:t>
            </a:r>
            <a:endParaRPr sz="2150">
              <a:latin typeface="Verdana"/>
              <a:cs typeface="Verdan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16</a:t>
            </a:fld>
            <a:endParaRPr spc="-2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6900" y="284479"/>
            <a:ext cx="212598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006C70"/>
                </a:solidFill>
                <a:latin typeface="Verdana"/>
                <a:cs typeface="Verdana"/>
              </a:rPr>
              <a:t>03</a:t>
            </a:r>
            <a:r>
              <a:rPr sz="1500" b="1" spc="-1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1500" b="1" dirty="0">
                <a:solidFill>
                  <a:srgbClr val="006C70"/>
                </a:solidFill>
                <a:latin typeface="Verdana"/>
                <a:cs typeface="Verdana"/>
              </a:rPr>
              <a:t>/</a:t>
            </a:r>
            <a:r>
              <a:rPr sz="1500" b="1" spc="-1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1500" b="1" spc="-10" dirty="0">
                <a:solidFill>
                  <a:srgbClr val="006C70"/>
                </a:solidFill>
                <a:latin typeface="Verdana"/>
                <a:cs typeface="Verdana"/>
              </a:rPr>
              <a:t>PATVERŠANĀS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Militārs</a:t>
            </a:r>
            <a:r>
              <a:rPr spc="-40" dirty="0"/>
              <a:t> </a:t>
            </a:r>
            <a:r>
              <a:rPr dirty="0"/>
              <a:t>un</a:t>
            </a:r>
            <a:r>
              <a:rPr spc="-40" dirty="0"/>
              <a:t> </a:t>
            </a:r>
            <a:r>
              <a:rPr dirty="0"/>
              <a:t>gaisa</a:t>
            </a:r>
            <a:r>
              <a:rPr spc="-45" dirty="0"/>
              <a:t> </a:t>
            </a:r>
            <a:r>
              <a:rPr dirty="0"/>
              <a:t>telpas</a:t>
            </a:r>
            <a:r>
              <a:rPr spc="-35" dirty="0"/>
              <a:t> </a:t>
            </a:r>
            <a:r>
              <a:rPr spc="-10" dirty="0"/>
              <a:t>apdraudējums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96900" y="2069846"/>
            <a:ext cx="10807700" cy="4054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50" dirty="0">
                <a:solidFill>
                  <a:srgbClr val="142F3B"/>
                </a:solidFill>
                <a:latin typeface="Verdana"/>
                <a:cs typeface="Verdana"/>
              </a:rPr>
              <a:t>Iepriekš</a:t>
            </a:r>
            <a:r>
              <a:rPr sz="2550" spc="-12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550" spc="-10" dirty="0">
                <a:solidFill>
                  <a:srgbClr val="142F3B"/>
                </a:solidFill>
                <a:latin typeface="Verdana"/>
                <a:cs typeface="Verdana"/>
              </a:rPr>
              <a:t>noskaidrojiet</a:t>
            </a:r>
            <a:r>
              <a:rPr sz="2550" spc="-114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550" dirty="0">
                <a:solidFill>
                  <a:srgbClr val="142F3B"/>
                </a:solidFill>
                <a:latin typeface="Verdana"/>
                <a:cs typeface="Verdana"/>
              </a:rPr>
              <a:t>drošāko</a:t>
            </a:r>
            <a:r>
              <a:rPr sz="2550" spc="-114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550" dirty="0">
                <a:solidFill>
                  <a:srgbClr val="142F3B"/>
                </a:solidFill>
                <a:latin typeface="Verdana"/>
                <a:cs typeface="Verdana"/>
              </a:rPr>
              <a:t>vietu</a:t>
            </a:r>
            <a:r>
              <a:rPr sz="2550" spc="-12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550" dirty="0">
                <a:solidFill>
                  <a:srgbClr val="142F3B"/>
                </a:solidFill>
                <a:latin typeface="Verdana"/>
                <a:cs typeface="Verdana"/>
              </a:rPr>
              <a:t>savā</a:t>
            </a:r>
            <a:r>
              <a:rPr sz="2550" spc="-114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550" spc="-20" dirty="0">
                <a:solidFill>
                  <a:srgbClr val="142F3B"/>
                </a:solidFill>
                <a:latin typeface="Verdana"/>
                <a:cs typeface="Verdana"/>
              </a:rPr>
              <a:t>ēkā.</a:t>
            </a:r>
            <a:endParaRPr sz="2550">
              <a:latin typeface="Verdana"/>
              <a:cs typeface="Verdana"/>
            </a:endParaRPr>
          </a:p>
          <a:p>
            <a:pPr marL="12700" marR="1778000">
              <a:lnSpc>
                <a:spcPct val="230399"/>
              </a:lnSpc>
            </a:pPr>
            <a:r>
              <a:rPr sz="2550" dirty="0">
                <a:solidFill>
                  <a:srgbClr val="142F3B"/>
                </a:solidFill>
                <a:latin typeface="Verdana"/>
                <a:cs typeface="Verdana"/>
              </a:rPr>
              <a:t>Brīdinājuma</a:t>
            </a:r>
            <a:r>
              <a:rPr sz="2550" spc="-15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550" dirty="0">
                <a:solidFill>
                  <a:srgbClr val="142F3B"/>
                </a:solidFill>
                <a:latin typeface="Verdana"/>
                <a:cs typeface="Verdana"/>
              </a:rPr>
              <a:t>brīdī</a:t>
            </a:r>
            <a:r>
              <a:rPr sz="2550" spc="-14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550" dirty="0">
                <a:solidFill>
                  <a:srgbClr val="142F3B"/>
                </a:solidFill>
                <a:latin typeface="Verdana"/>
                <a:cs typeface="Verdana"/>
              </a:rPr>
              <a:t>sekojiet</a:t>
            </a:r>
            <a:r>
              <a:rPr sz="2550" spc="-15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550" dirty="0">
                <a:solidFill>
                  <a:srgbClr val="142F3B"/>
                </a:solidFill>
                <a:latin typeface="Verdana"/>
                <a:cs typeface="Verdana"/>
              </a:rPr>
              <a:t>norādītajai</a:t>
            </a:r>
            <a:r>
              <a:rPr sz="2550" spc="-14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550" spc="-10" dirty="0">
                <a:solidFill>
                  <a:srgbClr val="142F3B"/>
                </a:solidFill>
                <a:latin typeface="Verdana"/>
                <a:cs typeface="Verdana"/>
              </a:rPr>
              <a:t>rīcībai. Patverieties</a:t>
            </a:r>
            <a:r>
              <a:rPr sz="2550" spc="-8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550" dirty="0">
                <a:solidFill>
                  <a:srgbClr val="142F3B"/>
                </a:solidFill>
                <a:latin typeface="Verdana"/>
                <a:cs typeface="Verdana"/>
              </a:rPr>
              <a:t>prom</a:t>
            </a:r>
            <a:r>
              <a:rPr sz="2550" spc="-7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550" dirty="0">
                <a:solidFill>
                  <a:srgbClr val="142F3B"/>
                </a:solidFill>
                <a:latin typeface="Verdana"/>
                <a:cs typeface="Verdana"/>
              </a:rPr>
              <a:t>no</a:t>
            </a:r>
            <a:r>
              <a:rPr sz="2550" spc="-7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550" dirty="0">
                <a:solidFill>
                  <a:srgbClr val="142F3B"/>
                </a:solidFill>
                <a:latin typeface="Verdana"/>
                <a:cs typeface="Verdana"/>
              </a:rPr>
              <a:t>logiem,</a:t>
            </a:r>
            <a:r>
              <a:rPr sz="2550" spc="-7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550" dirty="0">
                <a:solidFill>
                  <a:srgbClr val="142F3B"/>
                </a:solidFill>
                <a:latin typeface="Verdana"/>
                <a:cs typeface="Verdana"/>
              </a:rPr>
              <a:t>vēlams</a:t>
            </a:r>
            <a:r>
              <a:rPr sz="2550" spc="-7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550" dirty="0">
                <a:solidFill>
                  <a:srgbClr val="142F3B"/>
                </a:solidFill>
                <a:latin typeface="Verdana"/>
                <a:cs typeface="Verdana"/>
              </a:rPr>
              <a:t>aiz</a:t>
            </a:r>
            <a:r>
              <a:rPr sz="2550" spc="-7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550" dirty="0">
                <a:solidFill>
                  <a:srgbClr val="142F3B"/>
                </a:solidFill>
                <a:latin typeface="Verdana"/>
                <a:cs typeface="Verdana"/>
              </a:rPr>
              <a:t>divām</a:t>
            </a:r>
            <a:r>
              <a:rPr sz="2550" spc="-7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550" spc="-10" dirty="0">
                <a:solidFill>
                  <a:srgbClr val="142F3B"/>
                </a:solidFill>
                <a:latin typeface="Verdana"/>
                <a:cs typeface="Verdana"/>
              </a:rPr>
              <a:t>sienām.</a:t>
            </a:r>
            <a:endParaRPr sz="25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890"/>
              </a:spcBef>
            </a:pPr>
            <a:endParaRPr sz="25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2550" dirty="0">
                <a:solidFill>
                  <a:srgbClr val="142F3B"/>
                </a:solidFill>
                <a:latin typeface="Verdana"/>
                <a:cs typeface="Verdana"/>
              </a:rPr>
              <a:t>Nedodieties</a:t>
            </a:r>
            <a:r>
              <a:rPr sz="2550" spc="-12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550" dirty="0">
                <a:solidFill>
                  <a:srgbClr val="142F3B"/>
                </a:solidFill>
                <a:latin typeface="Verdana"/>
                <a:cs typeface="Verdana"/>
              </a:rPr>
              <a:t>ārā</a:t>
            </a:r>
            <a:r>
              <a:rPr sz="2550" spc="-12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550" dirty="0">
                <a:solidFill>
                  <a:srgbClr val="142F3B"/>
                </a:solidFill>
                <a:latin typeface="Verdana"/>
                <a:cs typeface="Verdana"/>
              </a:rPr>
              <a:t>meklēt</a:t>
            </a:r>
            <a:r>
              <a:rPr sz="2550" spc="-12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550" dirty="0">
                <a:solidFill>
                  <a:srgbClr val="142F3B"/>
                </a:solidFill>
                <a:latin typeface="Verdana"/>
                <a:cs typeface="Verdana"/>
              </a:rPr>
              <a:t>tālāku</a:t>
            </a:r>
            <a:r>
              <a:rPr sz="2550" spc="-12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550" dirty="0">
                <a:solidFill>
                  <a:srgbClr val="142F3B"/>
                </a:solidFill>
                <a:latin typeface="Verdana"/>
                <a:cs typeface="Verdana"/>
              </a:rPr>
              <a:t>patvertni</a:t>
            </a:r>
            <a:r>
              <a:rPr sz="2550" spc="-12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550" dirty="0">
                <a:solidFill>
                  <a:srgbClr val="142F3B"/>
                </a:solidFill>
                <a:latin typeface="Verdana"/>
                <a:cs typeface="Verdana"/>
              </a:rPr>
              <a:t>tieša</a:t>
            </a:r>
            <a:r>
              <a:rPr sz="2550" spc="-12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550" spc="-10" dirty="0">
                <a:solidFill>
                  <a:srgbClr val="142F3B"/>
                </a:solidFill>
                <a:latin typeface="Verdana"/>
                <a:cs typeface="Verdana"/>
              </a:rPr>
              <a:t>apdraudējuma</a:t>
            </a:r>
            <a:r>
              <a:rPr sz="2550" spc="-12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550" spc="-10" dirty="0">
                <a:solidFill>
                  <a:srgbClr val="142F3B"/>
                </a:solidFill>
                <a:latin typeface="Verdana"/>
                <a:cs typeface="Verdana"/>
              </a:rPr>
              <a:t>laikā.</a:t>
            </a:r>
            <a:endParaRPr sz="25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830"/>
              </a:spcBef>
            </a:pPr>
            <a:endParaRPr sz="25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Ja</a:t>
            </a:r>
            <a:r>
              <a:rPr sz="2150" b="1" spc="3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patvertne</a:t>
            </a:r>
            <a:r>
              <a:rPr sz="2150" b="1" spc="5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ir</a:t>
            </a:r>
            <a:r>
              <a:rPr sz="2150" b="1" spc="5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droši</a:t>
            </a:r>
            <a:r>
              <a:rPr sz="2150" b="1" spc="5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pieejama</a:t>
            </a:r>
            <a:r>
              <a:rPr sz="2150" b="1" spc="4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tajā</a:t>
            </a:r>
            <a:r>
              <a:rPr sz="2150" b="1" spc="5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pašā</a:t>
            </a:r>
            <a:r>
              <a:rPr sz="2150" b="1" spc="4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ēkā,</a:t>
            </a:r>
            <a:r>
              <a:rPr sz="2150" b="1" spc="5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izmantojiet</a:t>
            </a:r>
            <a:r>
              <a:rPr sz="2150" b="1" spc="5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spc="-25" dirty="0">
                <a:solidFill>
                  <a:srgbClr val="006C70"/>
                </a:solidFill>
                <a:latin typeface="Verdana"/>
                <a:cs typeface="Verdana"/>
              </a:rPr>
              <a:t>to.</a:t>
            </a:r>
            <a:endParaRPr sz="215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96900" y="6401054"/>
            <a:ext cx="24352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455D66"/>
                </a:solidFill>
                <a:latin typeface="Verdana"/>
                <a:cs typeface="Verdana"/>
              </a:rPr>
              <a:t>Avoti</a:t>
            </a:r>
            <a:r>
              <a:rPr sz="1200" spc="-65" dirty="0">
                <a:solidFill>
                  <a:srgbClr val="455D66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455D66"/>
                </a:solidFill>
                <a:latin typeface="Verdana"/>
                <a:cs typeface="Verdana"/>
              </a:rPr>
              <a:t>un</a:t>
            </a:r>
            <a:r>
              <a:rPr sz="1200" spc="-60" dirty="0">
                <a:solidFill>
                  <a:srgbClr val="455D66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455D66"/>
                </a:solidFill>
                <a:latin typeface="Verdana"/>
                <a:cs typeface="Verdana"/>
              </a:rPr>
              <a:t>saites:</a:t>
            </a:r>
            <a:r>
              <a:rPr sz="1200" spc="-60" dirty="0">
                <a:solidFill>
                  <a:srgbClr val="455D66"/>
                </a:solidFill>
                <a:latin typeface="Verdana"/>
                <a:cs typeface="Verdana"/>
              </a:rPr>
              <a:t> </a:t>
            </a:r>
            <a:r>
              <a:rPr sz="1200" dirty="0">
                <a:solidFill>
                  <a:srgbClr val="455D66"/>
                </a:solidFill>
                <a:latin typeface="Verdana"/>
                <a:cs typeface="Verdana"/>
              </a:rPr>
              <a:t>slaida</a:t>
            </a:r>
            <a:r>
              <a:rPr sz="1200" spc="-60" dirty="0">
                <a:solidFill>
                  <a:srgbClr val="455D66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455D66"/>
                </a:solidFill>
                <a:latin typeface="Verdana"/>
                <a:cs typeface="Verdana"/>
              </a:rPr>
              <a:t>piezīmēs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036300" y="6380480"/>
            <a:ext cx="26733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25" dirty="0">
                <a:solidFill>
                  <a:srgbClr val="455D66"/>
                </a:solidFill>
                <a:latin typeface="Verdana"/>
                <a:cs typeface="Verdana"/>
              </a:rPr>
              <a:t>17</a:t>
            </a:r>
            <a:endParaRPr sz="1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6900" y="284479"/>
            <a:ext cx="267144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006C70"/>
                </a:solidFill>
                <a:latin typeface="Verdana"/>
                <a:cs typeface="Verdana"/>
              </a:rPr>
              <a:t>03</a:t>
            </a:r>
            <a:r>
              <a:rPr sz="1500" b="1" spc="-1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1500" b="1" dirty="0">
                <a:solidFill>
                  <a:srgbClr val="006C70"/>
                </a:solidFill>
                <a:latin typeface="Verdana"/>
                <a:cs typeface="Verdana"/>
              </a:rPr>
              <a:t>/</a:t>
            </a:r>
            <a:r>
              <a:rPr sz="1500" b="1" spc="-1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1500" b="1" spc="-10" dirty="0">
                <a:solidFill>
                  <a:srgbClr val="006C70"/>
                </a:solidFill>
                <a:latin typeface="Verdana"/>
                <a:cs typeface="Verdana"/>
              </a:rPr>
              <a:t>PAMATVAJADZĪBAS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Mājas</a:t>
            </a:r>
            <a:r>
              <a:rPr spc="-30" dirty="0"/>
              <a:t> </a:t>
            </a:r>
            <a:r>
              <a:rPr dirty="0"/>
              <a:t>krājumi</a:t>
            </a:r>
            <a:r>
              <a:rPr spc="-30" dirty="0"/>
              <a:t> </a:t>
            </a:r>
            <a:r>
              <a:rPr dirty="0"/>
              <a:t>vismaz</a:t>
            </a:r>
            <a:r>
              <a:rPr spc="-35" dirty="0"/>
              <a:t> </a:t>
            </a:r>
            <a:r>
              <a:rPr dirty="0"/>
              <a:t>trim</a:t>
            </a:r>
            <a:r>
              <a:rPr spc="-25" dirty="0"/>
              <a:t> </a:t>
            </a:r>
            <a:r>
              <a:rPr spc="-10" dirty="0"/>
              <a:t>dienām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51765">
              <a:lnSpc>
                <a:spcPct val="100000"/>
              </a:lnSpc>
              <a:spcBef>
                <a:spcPts val="100"/>
              </a:spcBef>
            </a:pPr>
            <a:r>
              <a:rPr dirty="0"/>
              <a:t>Dzeramais</a:t>
            </a:r>
            <a:r>
              <a:rPr spc="-55" dirty="0"/>
              <a:t> </a:t>
            </a:r>
            <a:r>
              <a:rPr dirty="0"/>
              <a:t>ūdens:</a:t>
            </a:r>
            <a:r>
              <a:rPr spc="-55" dirty="0"/>
              <a:t> </a:t>
            </a:r>
            <a:r>
              <a:rPr dirty="0"/>
              <a:t>9</a:t>
            </a:r>
            <a:r>
              <a:rPr spc="-55" dirty="0"/>
              <a:t> </a:t>
            </a:r>
            <a:r>
              <a:rPr dirty="0"/>
              <a:t>litri</a:t>
            </a:r>
            <a:r>
              <a:rPr spc="-55" dirty="0"/>
              <a:t> </a:t>
            </a:r>
            <a:r>
              <a:rPr dirty="0"/>
              <a:t>vienam</a:t>
            </a:r>
            <a:r>
              <a:rPr spc="-55" dirty="0"/>
              <a:t> </a:t>
            </a:r>
            <a:r>
              <a:rPr dirty="0"/>
              <a:t>cilvēkam</a:t>
            </a:r>
            <a:r>
              <a:rPr spc="-55" dirty="0"/>
              <a:t> </a:t>
            </a:r>
            <a:r>
              <a:rPr spc="-20" dirty="0"/>
              <a:t>trim </a:t>
            </a:r>
            <a:r>
              <a:rPr spc="-10" dirty="0"/>
              <a:t>dienām.</a:t>
            </a:r>
          </a:p>
          <a:p>
            <a:pPr marL="12700">
              <a:lnSpc>
                <a:spcPct val="100000"/>
              </a:lnSpc>
              <a:spcBef>
                <a:spcPts val="1650"/>
              </a:spcBef>
            </a:pPr>
            <a:r>
              <a:rPr dirty="0"/>
              <a:t>Viegli</a:t>
            </a:r>
            <a:r>
              <a:rPr spc="-40" dirty="0"/>
              <a:t> </a:t>
            </a:r>
            <a:r>
              <a:rPr dirty="0"/>
              <a:t>lietojama</a:t>
            </a:r>
            <a:r>
              <a:rPr spc="-40" dirty="0"/>
              <a:t> </a:t>
            </a:r>
            <a:r>
              <a:rPr dirty="0"/>
              <a:t>pārtika</a:t>
            </a:r>
            <a:r>
              <a:rPr spc="-40" dirty="0"/>
              <a:t> </a:t>
            </a:r>
            <a:r>
              <a:rPr dirty="0"/>
              <a:t>un</a:t>
            </a:r>
            <a:r>
              <a:rPr spc="-40" dirty="0"/>
              <a:t> </a:t>
            </a:r>
            <a:r>
              <a:rPr dirty="0"/>
              <a:t>atbilstoši</a:t>
            </a:r>
            <a:r>
              <a:rPr spc="-40" dirty="0"/>
              <a:t> </a:t>
            </a:r>
            <a:r>
              <a:rPr spc="-10" dirty="0"/>
              <a:t>piederumi.</a:t>
            </a:r>
          </a:p>
          <a:p>
            <a:pPr marL="12700" marR="156210">
              <a:lnSpc>
                <a:spcPct val="261100"/>
              </a:lnSpc>
            </a:pPr>
            <a:r>
              <a:rPr dirty="0"/>
              <a:t>Papildu</a:t>
            </a:r>
            <a:r>
              <a:rPr spc="-50" dirty="0"/>
              <a:t> </a:t>
            </a:r>
            <a:r>
              <a:rPr dirty="0"/>
              <a:t>ūdens</a:t>
            </a:r>
            <a:r>
              <a:rPr spc="-45" dirty="0"/>
              <a:t> </a:t>
            </a:r>
            <a:r>
              <a:rPr dirty="0"/>
              <a:t>higiēnai</a:t>
            </a:r>
            <a:r>
              <a:rPr spc="-45" dirty="0"/>
              <a:t> </a:t>
            </a:r>
            <a:r>
              <a:rPr dirty="0"/>
              <a:t>un</a:t>
            </a:r>
            <a:r>
              <a:rPr spc="-50" dirty="0"/>
              <a:t> </a:t>
            </a:r>
            <a:r>
              <a:rPr dirty="0"/>
              <a:t>ēdiena</a:t>
            </a:r>
            <a:r>
              <a:rPr spc="-45" dirty="0"/>
              <a:t> </a:t>
            </a:r>
            <a:r>
              <a:rPr spc="-10" dirty="0"/>
              <a:t>gatavošanai. </a:t>
            </a:r>
            <a:r>
              <a:rPr dirty="0"/>
              <a:t>Skaidra</a:t>
            </a:r>
            <a:r>
              <a:rPr spc="-45" dirty="0"/>
              <a:t> </a:t>
            </a:r>
            <a:r>
              <a:rPr dirty="0"/>
              <a:t>nauda,</a:t>
            </a:r>
            <a:r>
              <a:rPr spc="-40" dirty="0"/>
              <a:t> </a:t>
            </a:r>
            <a:r>
              <a:rPr dirty="0"/>
              <a:t>siltas</a:t>
            </a:r>
            <a:r>
              <a:rPr spc="-40" dirty="0"/>
              <a:t> </a:t>
            </a:r>
            <a:r>
              <a:rPr dirty="0"/>
              <a:t>drēbes,</a:t>
            </a:r>
            <a:r>
              <a:rPr spc="-40" dirty="0"/>
              <a:t> </a:t>
            </a:r>
            <a:r>
              <a:rPr dirty="0"/>
              <a:t>higiēnas</a:t>
            </a:r>
            <a:r>
              <a:rPr spc="-40" dirty="0"/>
              <a:t> </a:t>
            </a:r>
            <a:r>
              <a:rPr spc="-10" dirty="0"/>
              <a:t>preces.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28800" y="1513650"/>
            <a:ext cx="4763198" cy="4287947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18</a:t>
            </a:fld>
            <a:endParaRPr spc="-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6900" y="284479"/>
            <a:ext cx="161607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006C70"/>
                </a:solidFill>
                <a:latin typeface="Verdana"/>
                <a:cs typeface="Verdana"/>
              </a:rPr>
              <a:t>04</a:t>
            </a:r>
            <a:r>
              <a:rPr sz="1500" b="1" spc="-1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1500" b="1" dirty="0">
                <a:solidFill>
                  <a:srgbClr val="006C70"/>
                </a:solidFill>
                <a:latin typeface="Verdana"/>
                <a:cs typeface="Verdana"/>
              </a:rPr>
              <a:t>/</a:t>
            </a:r>
            <a:r>
              <a:rPr sz="1500" b="1" spc="-1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1500" b="1" spc="-10" dirty="0">
                <a:solidFill>
                  <a:srgbClr val="006C70"/>
                </a:solidFill>
                <a:latin typeface="Verdana"/>
                <a:cs typeface="Verdana"/>
              </a:rPr>
              <a:t>VESELĪBA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Zāles</a:t>
            </a:r>
            <a:r>
              <a:rPr spc="-45" dirty="0"/>
              <a:t> </a:t>
            </a:r>
            <a:r>
              <a:rPr dirty="0"/>
              <a:t>un</a:t>
            </a:r>
            <a:r>
              <a:rPr spc="-40" dirty="0"/>
              <a:t> </a:t>
            </a:r>
            <a:r>
              <a:rPr dirty="0"/>
              <a:t>medicīnas</a:t>
            </a:r>
            <a:r>
              <a:rPr spc="-40" dirty="0"/>
              <a:t> </a:t>
            </a:r>
            <a:r>
              <a:rPr dirty="0"/>
              <a:t>ierīces</a:t>
            </a:r>
            <a:r>
              <a:rPr spc="-40" dirty="0"/>
              <a:t> </a:t>
            </a:r>
            <a:r>
              <a:rPr spc="-10" dirty="0"/>
              <a:t>krīzē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96900" y="2070227"/>
            <a:ext cx="10698480" cy="40735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835660">
              <a:lnSpc>
                <a:spcPct val="101000"/>
              </a:lnSpc>
              <a:spcBef>
                <a:spcPts val="95"/>
              </a:spcBef>
            </a:pPr>
            <a:r>
              <a:rPr sz="2450" dirty="0">
                <a:solidFill>
                  <a:srgbClr val="142F3B"/>
                </a:solidFill>
                <a:latin typeface="Verdana"/>
                <a:cs typeface="Verdana"/>
              </a:rPr>
              <a:t>Saskaņojiet</a:t>
            </a:r>
            <a:r>
              <a:rPr sz="2450" spc="-2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450" dirty="0">
                <a:solidFill>
                  <a:srgbClr val="142F3B"/>
                </a:solidFill>
                <a:latin typeface="Verdana"/>
                <a:cs typeface="Verdana"/>
              </a:rPr>
              <a:t>zāļu</a:t>
            </a:r>
            <a:r>
              <a:rPr sz="2450" spc="-2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450" dirty="0">
                <a:solidFill>
                  <a:srgbClr val="142F3B"/>
                </a:solidFill>
                <a:latin typeface="Verdana"/>
                <a:cs typeface="Verdana"/>
              </a:rPr>
              <a:t>rezervi</a:t>
            </a:r>
            <a:r>
              <a:rPr sz="2450" spc="-2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450" dirty="0">
                <a:solidFill>
                  <a:srgbClr val="142F3B"/>
                </a:solidFill>
                <a:latin typeface="Verdana"/>
                <a:cs typeface="Verdana"/>
              </a:rPr>
              <a:t>dažām</a:t>
            </a:r>
            <a:r>
              <a:rPr sz="2450" spc="-2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450" dirty="0">
                <a:solidFill>
                  <a:srgbClr val="142F3B"/>
                </a:solidFill>
                <a:latin typeface="Verdana"/>
                <a:cs typeface="Verdana"/>
              </a:rPr>
              <a:t>nedēļām.</a:t>
            </a:r>
            <a:r>
              <a:rPr sz="2450" spc="-1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450" dirty="0">
                <a:solidFill>
                  <a:srgbClr val="142F3B"/>
                </a:solidFill>
                <a:latin typeface="Verdana"/>
                <a:cs typeface="Verdana"/>
              </a:rPr>
              <a:t>Receptes</a:t>
            </a:r>
            <a:r>
              <a:rPr sz="2450" spc="-2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450" spc="-10" dirty="0">
                <a:solidFill>
                  <a:srgbClr val="142F3B"/>
                </a:solidFill>
                <a:latin typeface="Verdana"/>
                <a:cs typeface="Verdana"/>
              </a:rPr>
              <a:t>atjaunojiet laikus.</a:t>
            </a:r>
            <a:endParaRPr sz="24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140"/>
              </a:spcBef>
            </a:pPr>
            <a:r>
              <a:rPr sz="2450" dirty="0">
                <a:solidFill>
                  <a:srgbClr val="142F3B"/>
                </a:solidFill>
                <a:latin typeface="Verdana"/>
                <a:cs typeface="Verdana"/>
              </a:rPr>
              <a:t>Pierakstiet</a:t>
            </a:r>
            <a:r>
              <a:rPr sz="2450" spc="-3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450" dirty="0">
                <a:solidFill>
                  <a:srgbClr val="142F3B"/>
                </a:solidFill>
                <a:latin typeface="Verdana"/>
                <a:cs typeface="Verdana"/>
              </a:rPr>
              <a:t>zāļu</a:t>
            </a:r>
            <a:r>
              <a:rPr sz="2450" spc="-2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450" dirty="0">
                <a:solidFill>
                  <a:srgbClr val="142F3B"/>
                </a:solidFill>
                <a:latin typeface="Verdana"/>
                <a:cs typeface="Verdana"/>
              </a:rPr>
              <a:t>devas,</a:t>
            </a:r>
            <a:r>
              <a:rPr sz="2450" spc="-2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450" dirty="0">
                <a:solidFill>
                  <a:srgbClr val="142F3B"/>
                </a:solidFill>
                <a:latin typeface="Verdana"/>
                <a:cs typeface="Verdana"/>
              </a:rPr>
              <a:t>lietošanas</a:t>
            </a:r>
            <a:r>
              <a:rPr sz="2450" spc="-3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450" dirty="0">
                <a:solidFill>
                  <a:srgbClr val="142F3B"/>
                </a:solidFill>
                <a:latin typeface="Verdana"/>
                <a:cs typeface="Verdana"/>
              </a:rPr>
              <a:t>laiku,</a:t>
            </a:r>
            <a:r>
              <a:rPr sz="2450" spc="-2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450" dirty="0">
                <a:solidFill>
                  <a:srgbClr val="142F3B"/>
                </a:solidFill>
                <a:latin typeface="Verdana"/>
                <a:cs typeface="Verdana"/>
              </a:rPr>
              <a:t>alerģijas</a:t>
            </a:r>
            <a:r>
              <a:rPr sz="2450" spc="-3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450" dirty="0">
                <a:solidFill>
                  <a:srgbClr val="142F3B"/>
                </a:solidFill>
                <a:latin typeface="Verdana"/>
                <a:cs typeface="Verdana"/>
              </a:rPr>
              <a:t>un</a:t>
            </a:r>
            <a:r>
              <a:rPr sz="2450" spc="-2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450" dirty="0">
                <a:solidFill>
                  <a:srgbClr val="142F3B"/>
                </a:solidFill>
                <a:latin typeface="Verdana"/>
                <a:cs typeface="Verdana"/>
              </a:rPr>
              <a:t>ārsta</a:t>
            </a:r>
            <a:r>
              <a:rPr sz="2450" spc="-2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450" spc="-10" dirty="0">
                <a:solidFill>
                  <a:srgbClr val="142F3B"/>
                </a:solidFill>
                <a:latin typeface="Verdana"/>
                <a:cs typeface="Verdana"/>
              </a:rPr>
              <a:t>kontaktu.</a:t>
            </a:r>
            <a:endParaRPr sz="24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130"/>
              </a:spcBef>
            </a:pPr>
            <a:endParaRPr sz="24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2450" dirty="0">
                <a:solidFill>
                  <a:srgbClr val="142F3B"/>
                </a:solidFill>
                <a:latin typeface="Verdana"/>
                <a:cs typeface="Verdana"/>
              </a:rPr>
              <a:t>Ar</a:t>
            </a:r>
            <a:r>
              <a:rPr sz="2450" spc="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450" dirty="0">
                <a:solidFill>
                  <a:srgbClr val="142F3B"/>
                </a:solidFill>
                <a:latin typeface="Verdana"/>
                <a:cs typeface="Verdana"/>
              </a:rPr>
              <a:t>ārstu un</a:t>
            </a:r>
            <a:r>
              <a:rPr sz="2450" spc="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450" dirty="0">
                <a:solidFill>
                  <a:srgbClr val="142F3B"/>
                </a:solidFill>
                <a:latin typeface="Verdana"/>
                <a:cs typeface="Verdana"/>
              </a:rPr>
              <a:t>piegādātāju izplānojiet</a:t>
            </a:r>
            <a:r>
              <a:rPr sz="2450" spc="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450" dirty="0">
                <a:solidFill>
                  <a:srgbClr val="142F3B"/>
                </a:solidFill>
                <a:latin typeface="Verdana"/>
                <a:cs typeface="Verdana"/>
              </a:rPr>
              <a:t>ierīču darbību</a:t>
            </a:r>
            <a:r>
              <a:rPr sz="2450" spc="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450" dirty="0">
                <a:solidFill>
                  <a:srgbClr val="142F3B"/>
                </a:solidFill>
                <a:latin typeface="Verdana"/>
                <a:cs typeface="Verdana"/>
              </a:rPr>
              <a:t>bez </a:t>
            </a:r>
            <a:r>
              <a:rPr sz="2450" spc="-10" dirty="0">
                <a:solidFill>
                  <a:srgbClr val="142F3B"/>
                </a:solidFill>
                <a:latin typeface="Verdana"/>
                <a:cs typeface="Verdana"/>
              </a:rPr>
              <a:t>elektrības.</a:t>
            </a:r>
            <a:endParaRPr sz="24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105"/>
              </a:spcBef>
            </a:pPr>
            <a:endParaRPr sz="2450">
              <a:latin typeface="Verdana"/>
              <a:cs typeface="Verdana"/>
            </a:endParaRPr>
          </a:p>
          <a:p>
            <a:pPr marL="12700" marR="1993900">
              <a:lnSpc>
                <a:spcPct val="101000"/>
              </a:lnSpc>
            </a:pPr>
            <a:r>
              <a:rPr sz="2450" dirty="0">
                <a:solidFill>
                  <a:srgbClr val="142F3B"/>
                </a:solidFill>
                <a:latin typeface="Verdana"/>
                <a:cs typeface="Verdana"/>
              </a:rPr>
              <a:t>Par</a:t>
            </a:r>
            <a:r>
              <a:rPr sz="2450" spc="-1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450" dirty="0">
                <a:solidFill>
                  <a:srgbClr val="142F3B"/>
                </a:solidFill>
                <a:latin typeface="Verdana"/>
                <a:cs typeface="Verdana"/>
              </a:rPr>
              <a:t>zāļu</a:t>
            </a:r>
            <a:r>
              <a:rPr sz="2450" spc="-1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450" dirty="0">
                <a:solidFill>
                  <a:srgbClr val="142F3B"/>
                </a:solidFill>
                <a:latin typeface="Verdana"/>
                <a:cs typeface="Verdana"/>
              </a:rPr>
              <a:t>glabāšanu</a:t>
            </a:r>
            <a:r>
              <a:rPr sz="2450" spc="-1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450" dirty="0">
                <a:solidFill>
                  <a:srgbClr val="142F3B"/>
                </a:solidFill>
                <a:latin typeface="Verdana"/>
                <a:cs typeface="Verdana"/>
              </a:rPr>
              <a:t>jautājiet</a:t>
            </a:r>
            <a:r>
              <a:rPr sz="2450" spc="-1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450" dirty="0">
                <a:solidFill>
                  <a:srgbClr val="142F3B"/>
                </a:solidFill>
                <a:latin typeface="Verdana"/>
                <a:cs typeface="Verdana"/>
              </a:rPr>
              <a:t>farmaceitam.</a:t>
            </a:r>
            <a:r>
              <a:rPr sz="2450" spc="-1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450" spc="-10" dirty="0">
                <a:solidFill>
                  <a:srgbClr val="142F3B"/>
                </a:solidFill>
                <a:latin typeface="Verdana"/>
                <a:cs typeface="Verdana"/>
              </a:rPr>
              <a:t>Sagatavojiet palīglīdzekļus.</a:t>
            </a:r>
            <a:endParaRPr sz="24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200"/>
              </a:spcBef>
            </a:pPr>
            <a:r>
              <a:rPr sz="2150" b="1" dirty="0">
                <a:solidFill>
                  <a:srgbClr val="A83124"/>
                </a:solidFill>
                <a:latin typeface="Verdana"/>
                <a:cs typeface="Verdana"/>
              </a:rPr>
              <a:t>Ja</a:t>
            </a:r>
            <a:r>
              <a:rPr sz="2150" b="1" spc="45" dirty="0">
                <a:solidFill>
                  <a:srgbClr val="A83124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A83124"/>
                </a:solidFill>
                <a:latin typeface="Verdana"/>
                <a:cs typeface="Verdana"/>
              </a:rPr>
              <a:t>pārtrūkst</a:t>
            </a:r>
            <a:r>
              <a:rPr sz="2150" b="1" spc="50" dirty="0">
                <a:solidFill>
                  <a:srgbClr val="A83124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A83124"/>
                </a:solidFill>
                <a:latin typeface="Verdana"/>
                <a:cs typeface="Verdana"/>
              </a:rPr>
              <a:t>dzīvībai</a:t>
            </a:r>
            <a:r>
              <a:rPr sz="2150" b="1" spc="50" dirty="0">
                <a:solidFill>
                  <a:srgbClr val="A83124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A83124"/>
                </a:solidFill>
                <a:latin typeface="Verdana"/>
                <a:cs typeface="Verdana"/>
              </a:rPr>
              <a:t>svarīgs</a:t>
            </a:r>
            <a:r>
              <a:rPr sz="2150" b="1" spc="50" dirty="0">
                <a:solidFill>
                  <a:srgbClr val="A83124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A83124"/>
                </a:solidFill>
                <a:latin typeface="Verdana"/>
                <a:cs typeface="Verdana"/>
              </a:rPr>
              <a:t>atbalsts</a:t>
            </a:r>
            <a:r>
              <a:rPr sz="2150" b="1" spc="45" dirty="0">
                <a:solidFill>
                  <a:srgbClr val="A83124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A83124"/>
                </a:solidFill>
                <a:latin typeface="Verdana"/>
                <a:cs typeface="Verdana"/>
              </a:rPr>
              <a:t>un</a:t>
            </a:r>
            <a:r>
              <a:rPr sz="2150" b="1" spc="50" dirty="0">
                <a:solidFill>
                  <a:srgbClr val="A83124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A83124"/>
                </a:solidFill>
                <a:latin typeface="Verdana"/>
                <a:cs typeface="Verdana"/>
              </a:rPr>
              <a:t>ir</a:t>
            </a:r>
            <a:r>
              <a:rPr sz="2150" b="1" spc="50" dirty="0">
                <a:solidFill>
                  <a:srgbClr val="A83124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A83124"/>
                </a:solidFill>
                <a:latin typeface="Verdana"/>
                <a:cs typeface="Verdana"/>
              </a:rPr>
              <a:t>briesmas,</a:t>
            </a:r>
            <a:r>
              <a:rPr sz="2150" b="1" spc="50" dirty="0">
                <a:solidFill>
                  <a:srgbClr val="A83124"/>
                </a:solidFill>
                <a:latin typeface="Verdana"/>
                <a:cs typeface="Verdana"/>
              </a:rPr>
              <a:t> </a:t>
            </a:r>
            <a:r>
              <a:rPr sz="2150" b="1" spc="-20" dirty="0">
                <a:solidFill>
                  <a:srgbClr val="A83124"/>
                </a:solidFill>
                <a:latin typeface="Verdana"/>
                <a:cs typeface="Verdana"/>
              </a:rPr>
              <a:t>113.</a:t>
            </a:r>
            <a:endParaRPr sz="2150">
              <a:latin typeface="Verdana"/>
              <a:cs typeface="Verdan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19</a:t>
            </a:fld>
            <a:endParaRPr spc="-2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6900" y="284479"/>
            <a:ext cx="161607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006C70"/>
                </a:solidFill>
                <a:latin typeface="Verdana"/>
                <a:cs typeface="Verdana"/>
              </a:rPr>
              <a:t>04</a:t>
            </a:r>
            <a:r>
              <a:rPr sz="1500" b="1" spc="-1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1500" b="1" dirty="0">
                <a:solidFill>
                  <a:srgbClr val="006C70"/>
                </a:solidFill>
                <a:latin typeface="Verdana"/>
                <a:cs typeface="Verdana"/>
              </a:rPr>
              <a:t>/</a:t>
            </a:r>
            <a:r>
              <a:rPr sz="1500" b="1" spc="-1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1500" b="1" spc="-10" dirty="0">
                <a:solidFill>
                  <a:srgbClr val="006C70"/>
                </a:solidFill>
                <a:latin typeface="Verdana"/>
                <a:cs typeface="Verdana"/>
              </a:rPr>
              <a:t>VESELĪBA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Pirmās</a:t>
            </a:r>
            <a:r>
              <a:rPr spc="-50" dirty="0"/>
              <a:t> </a:t>
            </a:r>
            <a:r>
              <a:rPr dirty="0"/>
              <a:t>palīdzības</a:t>
            </a:r>
            <a:r>
              <a:rPr spc="-40" dirty="0"/>
              <a:t> </a:t>
            </a:r>
            <a:r>
              <a:rPr spc="-10" dirty="0"/>
              <a:t>aptieciņa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Vienreizlietojami</a:t>
            </a:r>
            <a:r>
              <a:rPr spc="-45" dirty="0"/>
              <a:t> </a:t>
            </a:r>
            <a:r>
              <a:rPr dirty="0"/>
              <a:t>cimdi,</a:t>
            </a:r>
            <a:r>
              <a:rPr spc="-45" dirty="0"/>
              <a:t> </a:t>
            </a:r>
            <a:r>
              <a:rPr dirty="0"/>
              <a:t>sterili</a:t>
            </a:r>
            <a:r>
              <a:rPr spc="-45" dirty="0"/>
              <a:t> </a:t>
            </a:r>
            <a:r>
              <a:rPr dirty="0"/>
              <a:t>pārsēji</a:t>
            </a:r>
            <a:r>
              <a:rPr spc="-45" dirty="0"/>
              <a:t> </a:t>
            </a:r>
            <a:r>
              <a:rPr dirty="0"/>
              <a:t>un</a:t>
            </a:r>
            <a:r>
              <a:rPr spc="-45" dirty="0"/>
              <a:t> </a:t>
            </a:r>
            <a:r>
              <a:rPr spc="-10" dirty="0"/>
              <a:t>saites.</a:t>
            </a:r>
          </a:p>
          <a:p>
            <a:pPr marL="12700" marR="607060">
              <a:lnSpc>
                <a:spcPct val="261100"/>
              </a:lnSpc>
            </a:pPr>
            <a:r>
              <a:rPr dirty="0"/>
              <a:t>Plāksteri,</a:t>
            </a:r>
            <a:r>
              <a:rPr spc="-65" dirty="0"/>
              <a:t> </a:t>
            </a:r>
            <a:r>
              <a:rPr dirty="0"/>
              <a:t>šķēres</a:t>
            </a:r>
            <a:r>
              <a:rPr spc="-65" dirty="0"/>
              <a:t> </a:t>
            </a:r>
            <a:r>
              <a:rPr dirty="0"/>
              <a:t>un</a:t>
            </a:r>
            <a:r>
              <a:rPr spc="-65" dirty="0"/>
              <a:t> </a:t>
            </a:r>
            <a:r>
              <a:rPr spc="-10" dirty="0"/>
              <a:t>termosega. </a:t>
            </a:r>
            <a:r>
              <a:rPr spc="-30" dirty="0"/>
              <a:t>Termometrs</a:t>
            </a:r>
            <a:r>
              <a:rPr spc="-85" dirty="0"/>
              <a:t> </a:t>
            </a:r>
            <a:r>
              <a:rPr dirty="0"/>
              <a:t>un</a:t>
            </a:r>
            <a:r>
              <a:rPr spc="-70" dirty="0"/>
              <a:t> </a:t>
            </a:r>
            <a:r>
              <a:rPr dirty="0"/>
              <a:t>roku</a:t>
            </a:r>
            <a:r>
              <a:rPr spc="-70" dirty="0"/>
              <a:t> </a:t>
            </a:r>
            <a:r>
              <a:rPr dirty="0"/>
              <a:t>dezinfekcijas</a:t>
            </a:r>
            <a:r>
              <a:rPr spc="-75" dirty="0"/>
              <a:t> </a:t>
            </a:r>
            <a:r>
              <a:rPr spc="-10" dirty="0"/>
              <a:t>līdzeklis. </a:t>
            </a:r>
            <a:r>
              <a:rPr dirty="0"/>
              <a:t>Personīgās</a:t>
            </a:r>
            <a:r>
              <a:rPr spc="-60" dirty="0"/>
              <a:t> </a:t>
            </a:r>
            <a:r>
              <a:rPr dirty="0"/>
              <a:t>zāles</a:t>
            </a:r>
            <a:r>
              <a:rPr spc="-55" dirty="0"/>
              <a:t> </a:t>
            </a:r>
            <a:r>
              <a:rPr dirty="0"/>
              <a:t>un</a:t>
            </a:r>
            <a:r>
              <a:rPr spc="-60" dirty="0"/>
              <a:t> </a:t>
            </a:r>
            <a:r>
              <a:rPr dirty="0"/>
              <a:t>lietošanas</a:t>
            </a:r>
            <a:r>
              <a:rPr spc="-55" dirty="0"/>
              <a:t> </a:t>
            </a:r>
            <a:r>
              <a:rPr spc="-10" dirty="0"/>
              <a:t>saraksts.</a:t>
            </a:r>
          </a:p>
          <a:p>
            <a:pPr>
              <a:lnSpc>
                <a:spcPct val="100000"/>
              </a:lnSpc>
              <a:spcBef>
                <a:spcPts val="2540"/>
              </a:spcBef>
            </a:pPr>
            <a:endParaRPr spc="-10" dirty="0"/>
          </a:p>
          <a:p>
            <a:pPr marL="12700">
              <a:lnSpc>
                <a:spcPct val="100000"/>
              </a:lnSpc>
            </a:pP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Aptieciņai</a:t>
            </a:r>
            <a:r>
              <a:rPr sz="2150" b="1" spc="5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jābūt</a:t>
            </a:r>
            <a:r>
              <a:rPr sz="2150" b="1" spc="6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atrodamai</a:t>
            </a:r>
            <a:r>
              <a:rPr sz="2150" b="1" spc="6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arī</a:t>
            </a:r>
            <a:r>
              <a:rPr sz="2150" b="1" spc="6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spc="-10" dirty="0">
                <a:solidFill>
                  <a:srgbClr val="006C70"/>
                </a:solidFill>
                <a:latin typeface="Verdana"/>
                <a:cs typeface="Verdana"/>
              </a:rPr>
              <a:t>tumsā.</a:t>
            </a:r>
            <a:endParaRPr sz="2150">
              <a:latin typeface="Verdana"/>
              <a:cs typeface="Verdan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53350" y="2286000"/>
            <a:ext cx="3724274" cy="3193564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20</a:t>
            </a:fld>
            <a:endParaRPr spc="-25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6900" y="284479"/>
            <a:ext cx="192532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006C70"/>
                </a:solidFill>
                <a:latin typeface="Verdana"/>
                <a:cs typeface="Verdana"/>
              </a:rPr>
              <a:t>05</a:t>
            </a:r>
            <a:r>
              <a:rPr sz="1500" b="1" spc="-1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1500" b="1" dirty="0">
                <a:solidFill>
                  <a:srgbClr val="006C70"/>
                </a:solidFill>
                <a:latin typeface="Verdana"/>
                <a:cs typeface="Verdana"/>
              </a:rPr>
              <a:t>/</a:t>
            </a:r>
            <a:r>
              <a:rPr sz="1500" b="1" spc="-1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1500" b="1" spc="-10" dirty="0">
                <a:solidFill>
                  <a:srgbClr val="006C70"/>
                </a:solidFill>
                <a:latin typeface="Verdana"/>
                <a:cs typeface="Verdana"/>
              </a:rPr>
              <a:t>EVAKUĀCIJA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Ja</a:t>
            </a:r>
            <a:r>
              <a:rPr spc="-30" dirty="0"/>
              <a:t> </a:t>
            </a:r>
            <a:r>
              <a:rPr dirty="0"/>
              <a:t>jāatstāj</a:t>
            </a:r>
            <a:r>
              <a:rPr spc="-30" dirty="0"/>
              <a:t> </a:t>
            </a:r>
            <a:r>
              <a:rPr spc="-10" dirty="0"/>
              <a:t>mājoklis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96900" y="2069846"/>
            <a:ext cx="7946390" cy="4054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50" dirty="0">
                <a:solidFill>
                  <a:srgbClr val="142F3B"/>
                </a:solidFill>
                <a:latin typeface="Verdana"/>
                <a:cs typeface="Verdana"/>
              </a:rPr>
              <a:t>Izpildiet</a:t>
            </a:r>
            <a:r>
              <a:rPr sz="2550" spc="-4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550" dirty="0">
                <a:solidFill>
                  <a:srgbClr val="142F3B"/>
                </a:solidFill>
                <a:latin typeface="Verdana"/>
                <a:cs typeface="Verdana"/>
              </a:rPr>
              <a:t>dienestu</a:t>
            </a:r>
            <a:r>
              <a:rPr sz="2550" spc="-3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550" dirty="0">
                <a:solidFill>
                  <a:srgbClr val="142F3B"/>
                </a:solidFill>
                <a:latin typeface="Verdana"/>
                <a:cs typeface="Verdana"/>
              </a:rPr>
              <a:t>norādījumus</a:t>
            </a:r>
            <a:r>
              <a:rPr sz="2550" spc="-4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550" dirty="0">
                <a:solidFill>
                  <a:srgbClr val="142F3B"/>
                </a:solidFill>
                <a:latin typeface="Verdana"/>
                <a:cs typeface="Verdana"/>
              </a:rPr>
              <a:t>un</a:t>
            </a:r>
            <a:r>
              <a:rPr sz="2550" spc="-3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550" spc="-10" dirty="0">
                <a:solidFill>
                  <a:srgbClr val="142F3B"/>
                </a:solidFill>
                <a:latin typeface="Verdana"/>
                <a:cs typeface="Verdana"/>
              </a:rPr>
              <a:t>maršrutu.</a:t>
            </a:r>
            <a:endParaRPr sz="2550">
              <a:latin typeface="Verdana"/>
              <a:cs typeface="Verdana"/>
            </a:endParaRPr>
          </a:p>
          <a:p>
            <a:pPr marL="12700" marR="253365">
              <a:lnSpc>
                <a:spcPct val="230399"/>
              </a:lnSpc>
            </a:pPr>
            <a:r>
              <a:rPr sz="2550" dirty="0">
                <a:solidFill>
                  <a:srgbClr val="142F3B"/>
                </a:solidFill>
                <a:latin typeface="Verdana"/>
                <a:cs typeface="Verdana"/>
              </a:rPr>
              <a:t>Ņemiet</a:t>
            </a:r>
            <a:r>
              <a:rPr sz="2550" spc="-6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550" dirty="0">
                <a:solidFill>
                  <a:srgbClr val="142F3B"/>
                </a:solidFill>
                <a:latin typeface="Verdana"/>
                <a:cs typeface="Verdana"/>
              </a:rPr>
              <a:t>dokumentus,</a:t>
            </a:r>
            <a:r>
              <a:rPr sz="2550" spc="-6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550" dirty="0">
                <a:solidFill>
                  <a:srgbClr val="142F3B"/>
                </a:solidFill>
                <a:latin typeface="Verdana"/>
                <a:cs typeface="Verdana"/>
              </a:rPr>
              <a:t>zāles,</a:t>
            </a:r>
            <a:r>
              <a:rPr sz="2550" spc="-6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550" dirty="0">
                <a:solidFill>
                  <a:srgbClr val="142F3B"/>
                </a:solidFill>
                <a:latin typeface="Verdana"/>
                <a:cs typeface="Verdana"/>
              </a:rPr>
              <a:t>tālruni</a:t>
            </a:r>
            <a:r>
              <a:rPr sz="2550" spc="-6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550" dirty="0">
                <a:solidFill>
                  <a:srgbClr val="142F3B"/>
                </a:solidFill>
                <a:latin typeface="Verdana"/>
                <a:cs typeface="Verdana"/>
              </a:rPr>
              <a:t>un</a:t>
            </a:r>
            <a:r>
              <a:rPr sz="2550" spc="-6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550" spc="-10" dirty="0">
                <a:solidFill>
                  <a:srgbClr val="142F3B"/>
                </a:solidFill>
                <a:latin typeface="Verdana"/>
                <a:cs typeface="Verdana"/>
              </a:rPr>
              <a:t>lādētāju. </a:t>
            </a:r>
            <a:r>
              <a:rPr sz="2550" dirty="0">
                <a:solidFill>
                  <a:srgbClr val="142F3B"/>
                </a:solidFill>
                <a:latin typeface="Verdana"/>
                <a:cs typeface="Verdana"/>
              </a:rPr>
              <a:t>Paņemiet</a:t>
            </a:r>
            <a:r>
              <a:rPr sz="2550" spc="-10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550" dirty="0">
                <a:solidFill>
                  <a:srgbClr val="142F3B"/>
                </a:solidFill>
                <a:latin typeface="Verdana"/>
                <a:cs typeface="Verdana"/>
              </a:rPr>
              <a:t>brilles,</a:t>
            </a:r>
            <a:r>
              <a:rPr sz="2550" spc="-10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550" dirty="0">
                <a:solidFill>
                  <a:srgbClr val="142F3B"/>
                </a:solidFill>
                <a:latin typeface="Verdana"/>
                <a:cs typeface="Verdana"/>
              </a:rPr>
              <a:t>dzirdes</a:t>
            </a:r>
            <a:r>
              <a:rPr sz="2550" spc="-10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550" dirty="0">
                <a:solidFill>
                  <a:srgbClr val="142F3B"/>
                </a:solidFill>
                <a:latin typeface="Verdana"/>
                <a:cs typeface="Verdana"/>
              </a:rPr>
              <a:t>aparātu</a:t>
            </a:r>
            <a:r>
              <a:rPr sz="2550" spc="-10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550" spc="-25" dirty="0">
                <a:solidFill>
                  <a:srgbClr val="142F3B"/>
                </a:solidFill>
                <a:latin typeface="Verdana"/>
                <a:cs typeface="Verdana"/>
              </a:rPr>
              <a:t>uc</a:t>
            </a:r>
            <a:endParaRPr sz="25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890"/>
              </a:spcBef>
            </a:pPr>
            <a:endParaRPr sz="25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2550" dirty="0">
                <a:solidFill>
                  <a:srgbClr val="142F3B"/>
                </a:solidFill>
                <a:latin typeface="Verdana"/>
                <a:cs typeface="Verdana"/>
              </a:rPr>
              <a:t>Iepriekš</a:t>
            </a:r>
            <a:r>
              <a:rPr sz="2550" spc="-9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550" dirty="0">
                <a:solidFill>
                  <a:srgbClr val="142F3B"/>
                </a:solidFill>
                <a:latin typeface="Verdana"/>
                <a:cs typeface="Verdana"/>
              </a:rPr>
              <a:t>sarunājiet</a:t>
            </a:r>
            <a:r>
              <a:rPr sz="2550" spc="-9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550" dirty="0">
                <a:solidFill>
                  <a:srgbClr val="142F3B"/>
                </a:solidFill>
                <a:latin typeface="Verdana"/>
                <a:cs typeface="Verdana"/>
              </a:rPr>
              <a:t>palīdzību</a:t>
            </a:r>
            <a:r>
              <a:rPr sz="2550" spc="-9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550" dirty="0">
                <a:solidFill>
                  <a:srgbClr val="142F3B"/>
                </a:solidFill>
                <a:latin typeface="Verdana"/>
                <a:cs typeface="Verdana"/>
              </a:rPr>
              <a:t>un</a:t>
            </a:r>
            <a:r>
              <a:rPr sz="2550" spc="-9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550" spc="-10" dirty="0">
                <a:solidFill>
                  <a:srgbClr val="142F3B"/>
                </a:solidFill>
                <a:latin typeface="Verdana"/>
                <a:cs typeface="Verdana"/>
              </a:rPr>
              <a:t>transportu.</a:t>
            </a:r>
            <a:endParaRPr sz="255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1830"/>
              </a:spcBef>
            </a:pPr>
            <a:endParaRPr sz="25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Ja</a:t>
            </a:r>
            <a:r>
              <a:rPr sz="2150" b="1" spc="5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netiekat</a:t>
            </a:r>
            <a:r>
              <a:rPr sz="2150" b="1" spc="5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ārā</a:t>
            </a:r>
            <a:r>
              <a:rPr sz="2150" b="1" spc="5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saviem</a:t>
            </a:r>
            <a:r>
              <a:rPr sz="2150" b="1" spc="5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spēkiem,</a:t>
            </a:r>
            <a:r>
              <a:rPr sz="2150" b="1" spc="5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pasakiet</a:t>
            </a:r>
            <a:r>
              <a:rPr sz="2150" b="1" spc="5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to</a:t>
            </a:r>
            <a:r>
              <a:rPr sz="2150" b="1" spc="5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spc="-10" dirty="0">
                <a:solidFill>
                  <a:srgbClr val="006C70"/>
                </a:solidFill>
                <a:latin typeface="Verdana"/>
                <a:cs typeface="Verdana"/>
              </a:rPr>
              <a:t>laikus.</a:t>
            </a:r>
            <a:endParaRPr sz="2150">
              <a:latin typeface="Verdana"/>
              <a:cs typeface="Verdan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21</a:t>
            </a:fld>
            <a:endParaRPr spc="-25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6900" y="284479"/>
            <a:ext cx="1891664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006C70"/>
                </a:solidFill>
                <a:latin typeface="Verdana"/>
                <a:cs typeface="Verdana"/>
              </a:rPr>
              <a:t>05</a:t>
            </a:r>
            <a:r>
              <a:rPr sz="1500" b="1" spc="-1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1500" b="1" dirty="0">
                <a:solidFill>
                  <a:srgbClr val="006C70"/>
                </a:solidFill>
                <a:latin typeface="Verdana"/>
                <a:cs typeface="Verdana"/>
              </a:rPr>
              <a:t>/</a:t>
            </a:r>
            <a:r>
              <a:rPr sz="1500" b="1" spc="-1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1500" b="1" spc="-10" dirty="0">
                <a:solidFill>
                  <a:srgbClr val="006C70"/>
                </a:solidFill>
                <a:latin typeface="Verdana"/>
                <a:cs typeface="Verdana"/>
              </a:rPr>
              <a:t>NOSLĒGUMS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Mājasdarbs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96900" y="2066035"/>
            <a:ext cx="62103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b="1" spc="-25" dirty="0">
                <a:solidFill>
                  <a:srgbClr val="006C70"/>
                </a:solidFill>
                <a:latin typeface="Verdana"/>
                <a:cs typeface="Verdana"/>
              </a:rPr>
              <a:t>01</a:t>
            </a:r>
            <a:endParaRPr sz="33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25600" y="2068322"/>
            <a:ext cx="7071359" cy="459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50" dirty="0">
                <a:solidFill>
                  <a:srgbClr val="142F3B"/>
                </a:solidFill>
                <a:latin typeface="Verdana"/>
                <a:cs typeface="Verdana"/>
              </a:rPr>
              <a:t>Pierakstīt</a:t>
            </a:r>
            <a:r>
              <a:rPr sz="2850" spc="-8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850" dirty="0">
                <a:solidFill>
                  <a:srgbClr val="142F3B"/>
                </a:solidFill>
                <a:latin typeface="Verdana"/>
                <a:cs typeface="Verdana"/>
              </a:rPr>
              <a:t>kontaktus</a:t>
            </a:r>
            <a:r>
              <a:rPr sz="2850" spc="-8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850" dirty="0">
                <a:solidFill>
                  <a:srgbClr val="142F3B"/>
                </a:solidFill>
                <a:latin typeface="Verdana"/>
                <a:cs typeface="Verdana"/>
              </a:rPr>
              <a:t>un</a:t>
            </a:r>
            <a:r>
              <a:rPr sz="2850" spc="-7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850" dirty="0">
                <a:solidFill>
                  <a:srgbClr val="142F3B"/>
                </a:solidFill>
                <a:latin typeface="Verdana"/>
                <a:cs typeface="Verdana"/>
              </a:rPr>
              <a:t>sarunāt</a:t>
            </a:r>
            <a:r>
              <a:rPr sz="2850" spc="-8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850" spc="-10" dirty="0">
                <a:solidFill>
                  <a:srgbClr val="142F3B"/>
                </a:solidFill>
                <a:latin typeface="Verdana"/>
                <a:cs typeface="Verdana"/>
              </a:rPr>
              <a:t>palīgu.</a:t>
            </a:r>
            <a:endParaRPr sz="285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6900" y="3180461"/>
            <a:ext cx="62103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b="1" spc="-25" dirty="0">
                <a:solidFill>
                  <a:srgbClr val="006C70"/>
                </a:solidFill>
                <a:latin typeface="Verdana"/>
                <a:cs typeface="Verdana"/>
              </a:rPr>
              <a:t>02</a:t>
            </a:r>
            <a:endParaRPr sz="33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25600" y="3182747"/>
            <a:ext cx="8456930" cy="459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50" dirty="0">
                <a:solidFill>
                  <a:srgbClr val="142F3B"/>
                </a:solidFill>
                <a:latin typeface="Verdana"/>
                <a:cs typeface="Verdana"/>
              </a:rPr>
              <a:t>Pārbaudīt</a:t>
            </a:r>
            <a:r>
              <a:rPr sz="2850" spc="-7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850" dirty="0">
                <a:solidFill>
                  <a:srgbClr val="142F3B"/>
                </a:solidFill>
                <a:latin typeface="Verdana"/>
                <a:cs typeface="Verdana"/>
              </a:rPr>
              <a:t>zāles,</a:t>
            </a:r>
            <a:r>
              <a:rPr sz="2850" spc="-7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850" dirty="0">
                <a:solidFill>
                  <a:srgbClr val="142F3B"/>
                </a:solidFill>
                <a:latin typeface="Verdana"/>
                <a:cs typeface="Verdana"/>
              </a:rPr>
              <a:t>aptieciņu</a:t>
            </a:r>
            <a:r>
              <a:rPr sz="2850" spc="-7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850" dirty="0">
                <a:solidFill>
                  <a:srgbClr val="142F3B"/>
                </a:solidFill>
                <a:latin typeface="Verdana"/>
                <a:cs typeface="Verdana"/>
              </a:rPr>
              <a:t>un</a:t>
            </a:r>
            <a:r>
              <a:rPr sz="2850" spc="-70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850" dirty="0">
                <a:solidFill>
                  <a:srgbClr val="142F3B"/>
                </a:solidFill>
                <a:latin typeface="Verdana"/>
                <a:cs typeface="Verdana"/>
              </a:rPr>
              <a:t>ūdens</a:t>
            </a:r>
            <a:r>
              <a:rPr sz="2850" spc="-7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850" spc="-10" dirty="0">
                <a:solidFill>
                  <a:srgbClr val="142F3B"/>
                </a:solidFill>
                <a:latin typeface="Verdana"/>
                <a:cs typeface="Verdana"/>
              </a:rPr>
              <a:t>krājumus.</a:t>
            </a:r>
            <a:endParaRPr sz="285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6900" y="4294885"/>
            <a:ext cx="62103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b="1" spc="-25" dirty="0">
                <a:solidFill>
                  <a:srgbClr val="006C70"/>
                </a:solidFill>
                <a:latin typeface="Verdana"/>
                <a:cs typeface="Verdana"/>
              </a:rPr>
              <a:t>03</a:t>
            </a:r>
            <a:endParaRPr sz="33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25600" y="4297172"/>
            <a:ext cx="7799705" cy="459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50" dirty="0">
                <a:solidFill>
                  <a:srgbClr val="142F3B"/>
                </a:solidFill>
                <a:latin typeface="Verdana"/>
                <a:cs typeface="Verdana"/>
              </a:rPr>
              <a:t>Izmēģināt</a:t>
            </a:r>
            <a:r>
              <a:rPr sz="2850" spc="-13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850" dirty="0">
                <a:solidFill>
                  <a:srgbClr val="142F3B"/>
                </a:solidFill>
                <a:latin typeface="Verdana"/>
                <a:cs typeface="Verdana"/>
              </a:rPr>
              <a:t>radio,</a:t>
            </a:r>
            <a:r>
              <a:rPr sz="2850" spc="-13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850" dirty="0">
                <a:solidFill>
                  <a:srgbClr val="142F3B"/>
                </a:solidFill>
                <a:latin typeface="Verdana"/>
                <a:cs typeface="Verdana"/>
              </a:rPr>
              <a:t>lukturi</a:t>
            </a:r>
            <a:r>
              <a:rPr sz="2850" spc="-13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850" dirty="0">
                <a:solidFill>
                  <a:srgbClr val="142F3B"/>
                </a:solidFill>
                <a:latin typeface="Verdana"/>
                <a:cs typeface="Verdana"/>
              </a:rPr>
              <a:t>un</a:t>
            </a:r>
            <a:r>
              <a:rPr sz="2850" spc="-13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850" dirty="0">
                <a:solidFill>
                  <a:srgbClr val="142F3B"/>
                </a:solidFill>
                <a:latin typeface="Verdana"/>
                <a:cs typeface="Verdana"/>
              </a:rPr>
              <a:t>telefona</a:t>
            </a:r>
            <a:r>
              <a:rPr sz="2850" spc="-135" dirty="0">
                <a:solidFill>
                  <a:srgbClr val="142F3B"/>
                </a:solidFill>
                <a:latin typeface="Verdana"/>
                <a:cs typeface="Verdana"/>
              </a:rPr>
              <a:t> </a:t>
            </a:r>
            <a:r>
              <a:rPr sz="2850" spc="-10" dirty="0">
                <a:solidFill>
                  <a:srgbClr val="142F3B"/>
                </a:solidFill>
                <a:latin typeface="Verdana"/>
                <a:cs typeface="Verdana"/>
              </a:rPr>
              <a:t>uzlādi.</a:t>
            </a:r>
            <a:endParaRPr sz="285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96900" y="5767451"/>
            <a:ext cx="10550525" cy="3568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112</a:t>
            </a:r>
            <a:r>
              <a:rPr sz="2150" b="1" spc="4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—</a:t>
            </a:r>
            <a:r>
              <a:rPr sz="2150" b="1" spc="6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ārkārtas</a:t>
            </a:r>
            <a:r>
              <a:rPr sz="2150" b="1" spc="6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palīdzība.</a:t>
            </a:r>
            <a:r>
              <a:rPr sz="2150" b="1" spc="6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113</a:t>
            </a:r>
            <a:r>
              <a:rPr sz="2150" b="1" spc="5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—</a:t>
            </a:r>
            <a:r>
              <a:rPr sz="2150" b="1" spc="60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neatliekama</a:t>
            </a:r>
            <a:r>
              <a:rPr sz="2150" b="1" spc="5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dirty="0">
                <a:solidFill>
                  <a:srgbClr val="006C70"/>
                </a:solidFill>
                <a:latin typeface="Verdana"/>
                <a:cs typeface="Verdana"/>
              </a:rPr>
              <a:t>medicīniska</a:t>
            </a:r>
            <a:r>
              <a:rPr sz="2150" b="1" spc="55" dirty="0">
                <a:solidFill>
                  <a:srgbClr val="006C70"/>
                </a:solidFill>
                <a:latin typeface="Verdana"/>
                <a:cs typeface="Verdana"/>
              </a:rPr>
              <a:t> </a:t>
            </a:r>
            <a:r>
              <a:rPr sz="2150" b="1" spc="-10" dirty="0">
                <a:solidFill>
                  <a:srgbClr val="006C70"/>
                </a:solidFill>
                <a:latin typeface="Verdana"/>
                <a:cs typeface="Verdana"/>
              </a:rPr>
              <a:t>palīdzība.</a:t>
            </a:r>
            <a:endParaRPr sz="2150">
              <a:latin typeface="Verdana"/>
              <a:cs typeface="Verdana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spc="-25" dirty="0"/>
              <a:t>22</a:t>
            </a:fld>
            <a:endParaRPr spc="-2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8688</TotalTime>
  <Words>1061</Words>
  <Application>Microsoft Office PowerPoint</Application>
  <PresentationFormat>Platekrāna</PresentationFormat>
  <Paragraphs>197</Paragraphs>
  <Slides>22</Slides>
  <Notes>0</Notes>
  <HiddenSlides>0</HiddenSlides>
  <MMClips>0</MMClips>
  <ScaleCrop>false</ScaleCrop>
  <HeadingPairs>
    <vt:vector size="6" baseType="variant">
      <vt:variant>
        <vt:lpstr>Lietotie fonti</vt:lpstr>
      </vt:variant>
      <vt:variant>
        <vt:i4>1</vt:i4>
      </vt:variant>
      <vt:variant>
        <vt:lpstr>Dizains</vt:lpstr>
      </vt:variant>
      <vt:variant>
        <vt:i4>1</vt:i4>
      </vt:variant>
      <vt:variant>
        <vt:lpstr>Slaidu virsraksti</vt:lpstr>
      </vt:variant>
      <vt:variant>
        <vt:i4>22</vt:i4>
      </vt:variant>
    </vt:vector>
  </HeadingPairs>
  <TitlesOfParts>
    <vt:vector size="24" baseType="lpstr">
      <vt:lpstr>Verdana</vt:lpstr>
      <vt:lpstr>Office Theme</vt:lpstr>
      <vt:lpstr>Rīcība un saziņas rīki krīzes situācijā</vt:lpstr>
      <vt:lpstr>Pirmie soļi jebkurā krīzē</vt:lpstr>
      <vt:lpstr>Divi numuri, ko atcerēties</vt:lpstr>
      <vt:lpstr>Kad veselības dēļ jāzvana 113?</vt:lpstr>
      <vt:lpstr>Ko pateikt dispečeram?</vt:lpstr>
      <vt:lpstr>Kad palīdzību meklēt citur?</vt:lpstr>
      <vt:lpstr>Avārijas un praktiska palīdzība</vt:lpstr>
      <vt:lpstr>Kā uzzināsim par apdraudējumu?</vt:lpstr>
      <vt:lpstr>Saziņa, ja pazudis internets vai sakari</vt:lpstr>
      <vt:lpstr>Radio: vienkāršs rezerves rīks</vt:lpstr>
      <vt:lpstr>Lietotne “112 Latvija”</vt:lpstr>
      <vt:lpstr>Ģimenes un kaimiņu saziņas plāns</vt:lpstr>
      <vt:lpstr>Baumas un krāpniecība krīzes laikā</vt:lpstr>
      <vt:lpstr>Preventīva gatavošanās: trīs situācijas</vt:lpstr>
      <vt:lpstr>Elektrības zudums</vt:lpstr>
      <vt:lpstr>Vētra un stiprs negaiss</vt:lpstr>
      <vt:lpstr>Militārs un gaisa telpas apdraudējums</vt:lpstr>
      <vt:lpstr>Mājas krājumi vismaz trim dienām</vt:lpstr>
      <vt:lpstr>Zāles un medicīnas ierīces krīzē</vt:lpstr>
      <vt:lpstr>Pirmās palīdzības aptieciņa</vt:lpstr>
      <vt:lpstr>Ja jāatstāj mājoklis</vt:lpstr>
      <vt:lpstr>Mājasdarbs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Riciba_un_sazina_krize_2026.pptx</dc:title>
  <cp:lastModifiedBy>Inese Zvejniece</cp:lastModifiedBy>
  <cp:revision>1</cp:revision>
  <dcterms:created xsi:type="dcterms:W3CDTF">2026-10-20T11:23:14Z</dcterms:created>
  <dcterms:modified xsi:type="dcterms:W3CDTF">2026-10-26T12:11:42Z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v10.0.20290.1</vt:lpwstr>
  </property>
  <property fmtid="{D5CDD505-2E9C-101B-9397-08002B2CF9AE}" pid="3" name="Created">
    <vt:filetime>2026-10-20T00:00:00Z</vt:filetime>
  </property>
  <property fmtid="{D5CDD505-2E9C-101B-9397-08002B2CF9AE}" pid="4" name="Creator">
    <vt:lpwstr>Google</vt:lpwstr>
  </property>
  <property fmtid="{D5CDD505-2E9C-101B-9397-08002B2CF9AE}" pid="5" name="LastSaved">
    <vt:filetime>2026-10-20T00:00:00Z</vt:filetime>
  </property>
</Properties>
</file>